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5"/>
  </p:notes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Poppins Semi-Bold" charset="1" panose="00000700000000000000"/>
      <p:regular r:id="rId18"/>
    </p:embeddedFont>
    <p:embeddedFont>
      <p:font typeface="Poppins Bold" charset="1" panose="00000800000000000000"/>
      <p:regular r:id="rId19"/>
    </p:embeddedFont>
    <p:embeddedFont>
      <p:font typeface="Montserrat Bold" charset="1" panose="00000800000000000000"/>
      <p:regular r:id="rId23"/>
    </p:embeddedFont>
    <p:embeddedFont>
      <p:font typeface="Poppins" charset="1" panose="00000500000000000000"/>
      <p:regular r:id="rId25"/>
    </p:embeddedFont>
    <p:embeddedFont>
      <p:font typeface="Cubao Narrow" charset="1" panose="02000506000000000000"/>
      <p:regular r:id="rId27"/>
    </p:embeddedFont>
    <p:embeddedFont>
      <p:font typeface="Rustic Printed" charset="1" panose="00000000000000000000"/>
      <p:regular r:id="rId28"/>
    </p:embeddedFont>
    <p:embeddedFont>
      <p:font typeface="Montserrat" charset="1" panose="00000500000000000000"/>
      <p:regular r:id="rId29"/>
    </p:embeddedFont>
    <p:embeddedFont>
      <p:font typeface="Arimo" charset="1" panose="020B0604020202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notesMasters/notesMaster1.xml" Type="http://schemas.openxmlformats.org/officeDocument/2006/relationships/notesMaster"/><Relationship Id="rId16" Target="theme/theme2.xml" Type="http://schemas.openxmlformats.org/officeDocument/2006/relationships/theme"/><Relationship Id="rId17" Target="notesSlides/notesSlide1.xml" Type="http://schemas.openxmlformats.org/officeDocument/2006/relationships/note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notesSlides/notesSlide2.xml" Type="http://schemas.openxmlformats.org/officeDocument/2006/relationships/notesSlide"/><Relationship Id="rId21" Target="notesSlides/notesSlide3.xml" Type="http://schemas.openxmlformats.org/officeDocument/2006/relationships/notesSlide"/><Relationship Id="rId22" Target="notesSlides/notesSlide4.xml" Type="http://schemas.openxmlformats.org/officeDocument/2006/relationships/notesSlide"/><Relationship Id="rId23" Target="fonts/font23.fntdata" Type="http://schemas.openxmlformats.org/officeDocument/2006/relationships/font"/><Relationship Id="rId24" Target="notesSlides/notesSlide5.xml" Type="http://schemas.openxmlformats.org/officeDocument/2006/relationships/notesSlide"/><Relationship Id="rId25" Target="fonts/font25.fntdata" Type="http://schemas.openxmlformats.org/officeDocument/2006/relationships/font"/><Relationship Id="rId26" Target="notesSlides/notesSlide6.xml" Type="http://schemas.openxmlformats.org/officeDocument/2006/relationships/note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Hey everyone! I hope you're all doing well. Today, we'll go over a quick recap of week 1, check out our progress so far, and discuss what’s coming up next.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But first, let’s understand the problem. Restaurants and supermarkets often end up with surplus food—items that are nearing their expiration dates and would otherwise spoil by the end of the day, contributing to food waste. Meanwhile, organizations and food banks dedicated to fighting and reducing hunger face challenges in collecting these types of donations.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How does it work? It’s actually quite simple, and as they say, the simplest ideas are often the best. Donors can go to our website to post the food they want to donate, along with their location. Collectors can then visit our site to find available donations, select the baskets closest to them, and arrange for pickup. This way, donors help reduce food waste, while collectors work to combat hunger, all through our solution, Solifood.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far, we’ve completed the admin dashboard, reporting system, and search functionality. Next week, our focus will be on implementing the collector’s dashboard and the recommendation system.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our financial projection, for the next 3 years,  in the first two years, we will invest in software development, infrastructure, and especially our marketing. In these two years, we will try to break even. and in the third year, we will diversify our income by increasing our partners and advertising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Finally, here is our team: Ahmed Houssam Bouzine, a frontend engineer; Hamza El Ghazouani, our UI/UX designer; Brahim El Hoube, our backend engineer; and I, Mohammed-Amine Benhima, the AI engineer. Each of us specializes in a different field, bringing the best combination of skills to the project.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11" Target="../media/image19.jpeg" Type="http://schemas.openxmlformats.org/officeDocument/2006/relationships/image"/><Relationship Id="rId12" Target="../media/image20.jpeg" Type="http://schemas.openxmlformats.org/officeDocument/2006/relationships/image"/><Relationship Id="rId13" Target="../media/image21.jpeg" Type="http://schemas.openxmlformats.org/officeDocument/2006/relationships/image"/><Relationship Id="rId2" Target="../notesSlides/notesSlide6.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jpe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true" flipV="false" rot="3666209">
            <a:off x="6636395" y="-3659455"/>
            <a:ext cx="13608849" cy="9004938"/>
          </a:xfrm>
          <a:custGeom>
            <a:avLst/>
            <a:gdLst/>
            <a:ahLst/>
            <a:cxnLst/>
            <a:rect r="r" b="b" t="t" l="l"/>
            <a:pathLst>
              <a:path h="9004938" w="13608849">
                <a:moveTo>
                  <a:pt x="13608849" y="0"/>
                </a:moveTo>
                <a:lnTo>
                  <a:pt x="0" y="0"/>
                </a:lnTo>
                <a:lnTo>
                  <a:pt x="0" y="9004938"/>
                </a:lnTo>
                <a:lnTo>
                  <a:pt x="13608849" y="9004938"/>
                </a:lnTo>
                <a:lnTo>
                  <a:pt x="13608849"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097502" y="5590237"/>
            <a:ext cx="14099416" cy="1409941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4AF7F">
                    <a:alpha val="100000"/>
                  </a:srgbClr>
                </a:gs>
                <a:gs pos="100000">
                  <a:srgbClr val="0C3D23">
                    <a:alpha val="100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367000" y="1117991"/>
            <a:ext cx="4435042" cy="5406684"/>
          </a:xfrm>
          <a:custGeom>
            <a:avLst/>
            <a:gdLst/>
            <a:ahLst/>
            <a:cxnLst/>
            <a:rect r="r" b="b" t="t" l="l"/>
            <a:pathLst>
              <a:path h="5406684" w="4435042">
                <a:moveTo>
                  <a:pt x="0" y="0"/>
                </a:moveTo>
                <a:lnTo>
                  <a:pt x="4435042" y="0"/>
                </a:lnTo>
                <a:lnTo>
                  <a:pt x="4435042" y="5406684"/>
                </a:lnTo>
                <a:lnTo>
                  <a:pt x="0" y="5406684"/>
                </a:lnTo>
                <a:lnTo>
                  <a:pt x="0" y="0"/>
                </a:lnTo>
                <a:close/>
              </a:path>
            </a:pathLst>
          </a:custGeom>
          <a:blipFill>
            <a:blip r:embed="rId6"/>
            <a:stretch>
              <a:fillRect l="0" t="0" r="0" b="-25002"/>
            </a:stretch>
          </a:blipFill>
        </p:spPr>
      </p:sp>
      <p:sp>
        <p:nvSpPr>
          <p:cNvPr name="TextBox 8" id="8"/>
          <p:cNvSpPr txBox="true"/>
          <p:nvPr/>
        </p:nvSpPr>
        <p:spPr>
          <a:xfrm rot="0">
            <a:off x="1028700" y="4162005"/>
            <a:ext cx="8414299" cy="2516463"/>
          </a:xfrm>
          <a:prstGeom prst="rect">
            <a:avLst/>
          </a:prstGeom>
        </p:spPr>
        <p:txBody>
          <a:bodyPr anchor="t" rtlCol="false" tIns="0" lIns="0" bIns="0" rIns="0">
            <a:spAutoFit/>
          </a:bodyPr>
          <a:lstStyle/>
          <a:p>
            <a:pPr algn="l">
              <a:lnSpc>
                <a:spcPts val="9879"/>
              </a:lnSpc>
              <a:spcBef>
                <a:spcPct val="0"/>
              </a:spcBef>
            </a:pPr>
            <a:r>
              <a:rPr lang="en-US" b="true" sz="7056">
                <a:solidFill>
                  <a:srgbClr val="051D40"/>
                </a:solidFill>
                <a:latin typeface="Poppins Semi-Bold"/>
                <a:ea typeface="Poppins Semi-Bold"/>
                <a:cs typeface="Poppins Semi-Bold"/>
                <a:sym typeface="Poppins Semi-Bold"/>
              </a:rPr>
              <a:t>Give with heart, help with sadaqa</a:t>
            </a:r>
          </a:p>
        </p:txBody>
      </p:sp>
      <p:grpSp>
        <p:nvGrpSpPr>
          <p:cNvPr name="Group 9" id="9"/>
          <p:cNvGrpSpPr/>
          <p:nvPr/>
        </p:nvGrpSpPr>
        <p:grpSpPr>
          <a:xfrm rot="0">
            <a:off x="16420234" y="-1717598"/>
            <a:ext cx="3735531" cy="373553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14AF7F">
                      <a:alpha val="100000"/>
                    </a:srgbClr>
                  </a:gs>
                  <a:gs pos="100000">
                    <a:srgbClr val="0C3D23">
                      <a:alpha val="10000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747857" y="-643475"/>
            <a:ext cx="1286950" cy="12869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966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929195" y="8389571"/>
            <a:ext cx="3735531" cy="373553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14AF7F">
                      <a:alpha val="100000"/>
                    </a:srgbClr>
                  </a:gs>
                  <a:gs pos="100000">
                    <a:srgbClr val="0C3D23">
                      <a:alpha val="100000"/>
                    </a:srgbClr>
                  </a:gs>
                </a:gsLst>
                <a:lin ang="0"/>
              </a:gra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7"/>
            <a:stretch>
              <a:fillRect l="0" t="0" r="0" b="0"/>
            </a:stretch>
          </a:blipFill>
        </p:spPr>
      </p:sp>
      <p:grpSp>
        <p:nvGrpSpPr>
          <p:cNvPr name="Group 19" id="19"/>
          <p:cNvGrpSpPr>
            <a:grpSpLocks noChangeAspect="true"/>
          </p:cNvGrpSpPr>
          <p:nvPr/>
        </p:nvGrpSpPr>
        <p:grpSpPr>
          <a:xfrm rot="0">
            <a:off x="8757394" y="2967052"/>
            <a:ext cx="9146584" cy="5246370"/>
            <a:chOff x="0" y="0"/>
            <a:chExt cx="7981950" cy="4578350"/>
          </a:xfrm>
        </p:grpSpPr>
        <p:sp>
          <p:nvSpPr>
            <p:cNvPr name="Freeform 20" id="20"/>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21" id="21"/>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2" id="22"/>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3" id="23"/>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4" id="24"/>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8"/>
              <a:stretch>
                <a:fillRect l="0" t="-3228" r="0" b="-3228"/>
              </a:stretch>
            </a:blipFill>
          </p:spPr>
        </p:sp>
      </p:grpSp>
      <p:sp>
        <p:nvSpPr>
          <p:cNvPr name="TextBox 25" id="25"/>
          <p:cNvSpPr txBox="true"/>
          <p:nvPr/>
        </p:nvSpPr>
        <p:spPr>
          <a:xfrm rot="0">
            <a:off x="1028700" y="1684558"/>
            <a:ext cx="6474189" cy="2096561"/>
          </a:xfrm>
          <a:prstGeom prst="rect">
            <a:avLst/>
          </a:prstGeom>
        </p:spPr>
        <p:txBody>
          <a:bodyPr anchor="t" rtlCol="false" tIns="0" lIns="0" bIns="0" rIns="0">
            <a:spAutoFit/>
          </a:bodyPr>
          <a:lstStyle/>
          <a:p>
            <a:pPr algn="l">
              <a:lnSpc>
                <a:spcPts val="16220"/>
              </a:lnSpc>
              <a:spcBef>
                <a:spcPct val="0"/>
              </a:spcBef>
            </a:pPr>
            <a:r>
              <a:rPr lang="en-US" b="true" sz="11585" spc="-231">
                <a:solidFill>
                  <a:srgbClr val="276670"/>
                </a:solidFill>
                <a:latin typeface="Poppins Bold"/>
                <a:ea typeface="Poppins Bold"/>
                <a:cs typeface="Poppins Bold"/>
                <a:sym typeface="Poppins Bold"/>
              </a:rPr>
              <a:t>Saht-Ino</a:t>
            </a:r>
          </a:p>
        </p:txBody>
      </p:sp>
      <p:sp>
        <p:nvSpPr>
          <p:cNvPr name="TextBox 26" id="26"/>
          <p:cNvSpPr txBox="true"/>
          <p:nvPr/>
        </p:nvSpPr>
        <p:spPr>
          <a:xfrm rot="0">
            <a:off x="1028700" y="6960932"/>
            <a:ext cx="7173539" cy="691256"/>
          </a:xfrm>
          <a:prstGeom prst="rect">
            <a:avLst/>
          </a:prstGeom>
        </p:spPr>
        <p:txBody>
          <a:bodyPr anchor="t" rtlCol="false" tIns="0" lIns="0" bIns="0" rIns="0">
            <a:spAutoFit/>
          </a:bodyPr>
          <a:lstStyle/>
          <a:p>
            <a:pPr algn="l">
              <a:lnSpc>
                <a:spcPts val="5472"/>
              </a:lnSpc>
              <a:spcBef>
                <a:spcPct val="0"/>
              </a:spcBef>
            </a:pPr>
            <a:r>
              <a:rPr lang="en-US" sz="3908" b="true">
                <a:solidFill>
                  <a:srgbClr val="27656F"/>
                </a:solidFill>
                <a:latin typeface="Poppins Semi-Bold"/>
                <a:ea typeface="Poppins Semi-Bold"/>
                <a:cs typeface="Poppins Semi-Bold"/>
                <a:sym typeface="Poppins Semi-Bold"/>
              </a:rPr>
              <a:t> By N7 Alt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3"/>
            <a:stretch>
              <a:fillRect l="0" t="-38888" r="0" b="-38888"/>
            </a:stretch>
          </a:blipFill>
        </p:spPr>
      </p:sp>
      <p:sp>
        <p:nvSpPr>
          <p:cNvPr name="Freeform 3" id="3"/>
          <p:cNvSpPr/>
          <p:nvPr/>
        </p:nvSpPr>
        <p:spPr>
          <a:xfrm flipH="true" flipV="false" rot="3666209">
            <a:off x="12185960" y="-4077817"/>
            <a:ext cx="13608849" cy="9004938"/>
          </a:xfrm>
          <a:custGeom>
            <a:avLst/>
            <a:gdLst/>
            <a:ahLst/>
            <a:cxnLst/>
            <a:rect r="r" b="b" t="t" l="l"/>
            <a:pathLst>
              <a:path h="9004938" w="13608849">
                <a:moveTo>
                  <a:pt x="13608849" y="0"/>
                </a:moveTo>
                <a:lnTo>
                  <a:pt x="0" y="0"/>
                </a:lnTo>
                <a:lnTo>
                  <a:pt x="0" y="9004938"/>
                </a:lnTo>
                <a:lnTo>
                  <a:pt x="13608849" y="9004938"/>
                </a:lnTo>
                <a:lnTo>
                  <a:pt x="13608849"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05908" y="4345876"/>
            <a:ext cx="10076184" cy="1595248"/>
            <a:chOff x="0" y="0"/>
            <a:chExt cx="13434912" cy="2126998"/>
          </a:xfrm>
        </p:grpSpPr>
        <p:grpSp>
          <p:nvGrpSpPr>
            <p:cNvPr name="Group 5" id="5"/>
            <p:cNvGrpSpPr/>
            <p:nvPr/>
          </p:nvGrpSpPr>
          <p:grpSpPr>
            <a:xfrm rot="0">
              <a:off x="0" y="0"/>
              <a:ext cx="13434912" cy="2126998"/>
              <a:chOff x="0" y="0"/>
              <a:chExt cx="2975405" cy="471062"/>
            </a:xfrm>
          </p:grpSpPr>
          <p:sp>
            <p:nvSpPr>
              <p:cNvPr name="Freeform 6" id="6"/>
              <p:cNvSpPr/>
              <p:nvPr/>
            </p:nvSpPr>
            <p:spPr>
              <a:xfrm flipH="false" flipV="false" rot="0">
                <a:off x="0" y="0"/>
                <a:ext cx="2975405" cy="471062"/>
              </a:xfrm>
              <a:custGeom>
                <a:avLst/>
                <a:gdLst/>
                <a:ahLst/>
                <a:cxnLst/>
                <a:rect r="r" b="b" t="t" l="l"/>
                <a:pathLst>
                  <a:path h="471062" w="2975405">
                    <a:moveTo>
                      <a:pt x="12293" y="0"/>
                    </a:moveTo>
                    <a:lnTo>
                      <a:pt x="2963112" y="0"/>
                    </a:lnTo>
                    <a:cubicBezTo>
                      <a:pt x="2969901" y="0"/>
                      <a:pt x="2975405" y="5504"/>
                      <a:pt x="2975405" y="12293"/>
                    </a:cubicBezTo>
                    <a:lnTo>
                      <a:pt x="2975405" y="458769"/>
                    </a:lnTo>
                    <a:cubicBezTo>
                      <a:pt x="2975405" y="465558"/>
                      <a:pt x="2969901" y="471062"/>
                      <a:pt x="2963112" y="471062"/>
                    </a:cubicBezTo>
                    <a:lnTo>
                      <a:pt x="12293" y="471062"/>
                    </a:lnTo>
                    <a:cubicBezTo>
                      <a:pt x="5504" y="471062"/>
                      <a:pt x="0" y="465558"/>
                      <a:pt x="0" y="458769"/>
                    </a:cubicBezTo>
                    <a:lnTo>
                      <a:pt x="0" y="12293"/>
                    </a:lnTo>
                    <a:cubicBezTo>
                      <a:pt x="0" y="5504"/>
                      <a:pt x="5504" y="0"/>
                      <a:pt x="12293" y="0"/>
                    </a:cubicBezTo>
                    <a:close/>
                  </a:path>
                </a:pathLst>
              </a:custGeom>
              <a:solidFill>
                <a:srgbClr val="34895B"/>
              </a:solidFill>
            </p:spPr>
          </p:sp>
          <p:sp>
            <p:nvSpPr>
              <p:cNvPr name="TextBox 7" id="7"/>
              <p:cNvSpPr txBox="true"/>
              <p:nvPr/>
            </p:nvSpPr>
            <p:spPr>
              <a:xfrm>
                <a:off x="0" y="-38100"/>
                <a:ext cx="2975405" cy="509162"/>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655906" y="431061"/>
              <a:ext cx="12123100" cy="1341120"/>
            </a:xfrm>
            <a:prstGeom prst="rect">
              <a:avLst/>
            </a:prstGeom>
          </p:spPr>
          <p:txBody>
            <a:bodyPr anchor="t" rtlCol="false" tIns="0" lIns="0" bIns="0" rIns="0">
              <a:spAutoFit/>
            </a:bodyPr>
            <a:lstStyle/>
            <a:p>
              <a:pPr algn="ctr">
                <a:lnSpc>
                  <a:spcPts val="6929"/>
                </a:lnSpc>
              </a:pPr>
              <a:r>
                <a:rPr lang="en-US" b="true" sz="6999">
                  <a:solidFill>
                    <a:srgbClr val="FFFFFF"/>
                  </a:solidFill>
                  <a:latin typeface="Poppins Bold"/>
                  <a:ea typeface="Poppins Bold"/>
                  <a:cs typeface="Poppins Bold"/>
                  <a:sym typeface="Poppins Bold"/>
                </a:rPr>
                <a:t>PROBLEM</a:t>
              </a:r>
            </a:p>
          </p:txBody>
        </p:sp>
      </p:grpSp>
      <p:sp>
        <p:nvSpPr>
          <p:cNvPr name="Freeform 9" id="9"/>
          <p:cNvSpPr/>
          <p:nvPr/>
        </p:nvSpPr>
        <p:spPr>
          <a:xfrm flipH="false" flipV="false" rot="0">
            <a:off x="15282900" y="7943340"/>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false" rot="-699639">
            <a:off x="-5906601" y="-5143790"/>
            <a:ext cx="13608849" cy="9004938"/>
          </a:xfrm>
          <a:custGeom>
            <a:avLst/>
            <a:gdLst/>
            <a:ahLst/>
            <a:cxnLst/>
            <a:rect r="r" b="b" t="t" l="l"/>
            <a:pathLst>
              <a:path h="9004938" w="13608849">
                <a:moveTo>
                  <a:pt x="13608849" y="0"/>
                </a:moveTo>
                <a:lnTo>
                  <a:pt x="0" y="0"/>
                </a:lnTo>
                <a:lnTo>
                  <a:pt x="0" y="9004938"/>
                </a:lnTo>
                <a:lnTo>
                  <a:pt x="13608849" y="9004938"/>
                </a:lnTo>
                <a:lnTo>
                  <a:pt x="13608849"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643475" y="4500025"/>
            <a:ext cx="1286950" cy="12869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9669"/>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929195" y="8389571"/>
            <a:ext cx="3735531" cy="373553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14AF7F">
                      <a:alpha val="100000"/>
                    </a:srgbClr>
                  </a:gs>
                  <a:gs pos="100000">
                    <a:srgbClr val="0C3D23">
                      <a:alpha val="100000"/>
                    </a:srgbClr>
                  </a:gs>
                </a:gsLst>
                <a:lin ang="0"/>
              </a:gra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3"/>
            <a:stretch>
              <a:fillRect l="0" t="-38888" r="0" b="-38888"/>
            </a:stretch>
          </a:blipFill>
        </p:spPr>
      </p:sp>
      <p:sp>
        <p:nvSpPr>
          <p:cNvPr name="Freeform 3" id="3"/>
          <p:cNvSpPr/>
          <p:nvPr/>
        </p:nvSpPr>
        <p:spPr>
          <a:xfrm flipH="false" flipV="false" rot="0">
            <a:off x="15282900" y="7943340"/>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1158670">
            <a:off x="-5672804" y="-5247691"/>
            <a:ext cx="13608849" cy="9004938"/>
          </a:xfrm>
          <a:custGeom>
            <a:avLst/>
            <a:gdLst/>
            <a:ahLst/>
            <a:cxnLst/>
            <a:rect r="r" b="b" t="t" l="l"/>
            <a:pathLst>
              <a:path h="9004938" w="13608849">
                <a:moveTo>
                  <a:pt x="13608849" y="0"/>
                </a:moveTo>
                <a:lnTo>
                  <a:pt x="0" y="0"/>
                </a:lnTo>
                <a:lnTo>
                  <a:pt x="0" y="9004938"/>
                </a:lnTo>
                <a:lnTo>
                  <a:pt x="13608849" y="9004938"/>
                </a:lnTo>
                <a:lnTo>
                  <a:pt x="13608849" y="0"/>
                </a:lnTo>
                <a:close/>
              </a:path>
            </a:pathLst>
          </a:custGeom>
          <a:blipFill>
            <a:blip r:embed="rId6">
              <a:alphaModFix amt="9999"/>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6420234" y="-1717598"/>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14AF7F">
                      <a:alpha val="100000"/>
                    </a:srgbClr>
                  </a:gs>
                  <a:gs pos="100000">
                    <a:srgbClr val="0C3D23">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04904" y="4979250"/>
            <a:ext cx="1286950" cy="12869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9669"/>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929195" y="8389571"/>
            <a:ext cx="3735531" cy="373553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14AF7F">
                      <a:alpha val="100000"/>
                    </a:srgbClr>
                  </a:gs>
                  <a:gs pos="100000">
                    <a:srgbClr val="0C3D23">
                      <a:alpha val="100000"/>
                    </a:srgbClr>
                  </a:gs>
                </a:gsLst>
                <a:lin ang="0"/>
              </a:gra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7112799" y="4747262"/>
            <a:ext cx="10513761" cy="5080997"/>
          </a:xfrm>
          <a:custGeom>
            <a:avLst/>
            <a:gdLst/>
            <a:ahLst/>
            <a:cxnLst/>
            <a:rect r="r" b="b" t="t" l="l"/>
            <a:pathLst>
              <a:path h="5080997" w="10513761">
                <a:moveTo>
                  <a:pt x="0" y="0"/>
                </a:moveTo>
                <a:lnTo>
                  <a:pt x="10513761" y="0"/>
                </a:lnTo>
                <a:lnTo>
                  <a:pt x="10513761" y="5080997"/>
                </a:lnTo>
                <a:lnTo>
                  <a:pt x="0" y="5080997"/>
                </a:lnTo>
                <a:lnTo>
                  <a:pt x="0" y="0"/>
                </a:lnTo>
                <a:close/>
              </a:path>
            </a:pathLst>
          </a:custGeom>
          <a:blipFill>
            <a:blip r:embed="rId8"/>
            <a:stretch>
              <a:fillRect l="0" t="0" r="-5670" b="-2333"/>
            </a:stretch>
          </a:blipFill>
          <a:ln w="38100" cap="sq">
            <a:solidFill>
              <a:srgbClr val="34895B"/>
            </a:solidFill>
            <a:prstDash val="solid"/>
            <a:miter/>
          </a:ln>
        </p:spPr>
      </p:sp>
      <p:sp>
        <p:nvSpPr>
          <p:cNvPr name="Freeform 15" id="15"/>
          <p:cNvSpPr/>
          <p:nvPr/>
        </p:nvSpPr>
        <p:spPr>
          <a:xfrm flipH="false" flipV="false" rot="0">
            <a:off x="582046" y="2827341"/>
            <a:ext cx="9704804" cy="4829176"/>
          </a:xfrm>
          <a:custGeom>
            <a:avLst/>
            <a:gdLst/>
            <a:ahLst/>
            <a:cxnLst/>
            <a:rect r="r" b="b" t="t" l="l"/>
            <a:pathLst>
              <a:path h="4829176" w="9704804">
                <a:moveTo>
                  <a:pt x="0" y="0"/>
                </a:moveTo>
                <a:lnTo>
                  <a:pt x="9704803" y="0"/>
                </a:lnTo>
                <a:lnTo>
                  <a:pt x="9704803" y="4829176"/>
                </a:lnTo>
                <a:lnTo>
                  <a:pt x="0" y="4829176"/>
                </a:lnTo>
                <a:lnTo>
                  <a:pt x="0" y="0"/>
                </a:lnTo>
                <a:close/>
              </a:path>
            </a:pathLst>
          </a:custGeom>
          <a:blipFill>
            <a:blip r:embed="rId9"/>
            <a:stretch>
              <a:fillRect l="0" t="0" r="-5290" b="0"/>
            </a:stretch>
          </a:blipFill>
          <a:ln w="38100" cap="sq">
            <a:gradFill>
              <a:gsLst>
                <a:gs pos="0">
                  <a:srgbClr val="14AF7F">
                    <a:alpha val="100000"/>
                  </a:srgbClr>
                </a:gs>
                <a:gs pos="100000">
                  <a:srgbClr val="0C3D23">
                    <a:alpha val="100000"/>
                  </a:srgbClr>
                </a:gs>
              </a:gsLst>
              <a:lin ang="2700000"/>
            </a:gradFill>
            <a:prstDash val="solid"/>
            <a:miter/>
          </a:ln>
        </p:spPr>
      </p:sp>
      <p:grpSp>
        <p:nvGrpSpPr>
          <p:cNvPr name="Group 16" id="16"/>
          <p:cNvGrpSpPr/>
          <p:nvPr/>
        </p:nvGrpSpPr>
        <p:grpSpPr>
          <a:xfrm rot="0">
            <a:off x="4281639" y="975663"/>
            <a:ext cx="10076184" cy="1595248"/>
            <a:chOff x="0" y="0"/>
            <a:chExt cx="2975405" cy="471062"/>
          </a:xfrm>
        </p:grpSpPr>
        <p:sp>
          <p:nvSpPr>
            <p:cNvPr name="Freeform 17" id="17"/>
            <p:cNvSpPr/>
            <p:nvPr/>
          </p:nvSpPr>
          <p:spPr>
            <a:xfrm flipH="false" flipV="false" rot="0">
              <a:off x="0" y="0"/>
              <a:ext cx="2975405" cy="471062"/>
            </a:xfrm>
            <a:custGeom>
              <a:avLst/>
              <a:gdLst/>
              <a:ahLst/>
              <a:cxnLst/>
              <a:rect r="r" b="b" t="t" l="l"/>
              <a:pathLst>
                <a:path h="471062" w="2975405">
                  <a:moveTo>
                    <a:pt x="12293" y="0"/>
                  </a:moveTo>
                  <a:lnTo>
                    <a:pt x="2963112" y="0"/>
                  </a:lnTo>
                  <a:cubicBezTo>
                    <a:pt x="2969901" y="0"/>
                    <a:pt x="2975405" y="5504"/>
                    <a:pt x="2975405" y="12293"/>
                  </a:cubicBezTo>
                  <a:lnTo>
                    <a:pt x="2975405" y="458769"/>
                  </a:lnTo>
                  <a:cubicBezTo>
                    <a:pt x="2975405" y="465558"/>
                    <a:pt x="2969901" y="471062"/>
                    <a:pt x="2963112" y="471062"/>
                  </a:cubicBezTo>
                  <a:lnTo>
                    <a:pt x="12293" y="471062"/>
                  </a:lnTo>
                  <a:cubicBezTo>
                    <a:pt x="5504" y="471062"/>
                    <a:pt x="0" y="465558"/>
                    <a:pt x="0" y="458769"/>
                  </a:cubicBezTo>
                  <a:lnTo>
                    <a:pt x="0" y="12293"/>
                  </a:lnTo>
                  <a:cubicBezTo>
                    <a:pt x="0" y="5504"/>
                    <a:pt x="5504" y="0"/>
                    <a:pt x="12293" y="0"/>
                  </a:cubicBezTo>
                  <a:close/>
                </a:path>
              </a:pathLst>
            </a:custGeom>
            <a:solidFill>
              <a:srgbClr val="34895B"/>
            </a:solidFill>
          </p:spPr>
        </p:sp>
        <p:sp>
          <p:nvSpPr>
            <p:cNvPr name="TextBox 18" id="18"/>
            <p:cNvSpPr txBox="true"/>
            <p:nvPr/>
          </p:nvSpPr>
          <p:spPr>
            <a:xfrm>
              <a:off x="0" y="-38100"/>
              <a:ext cx="2975405" cy="509162"/>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4773569" y="1312104"/>
            <a:ext cx="9092325" cy="986757"/>
          </a:xfrm>
          <a:prstGeom prst="rect">
            <a:avLst/>
          </a:prstGeom>
        </p:spPr>
        <p:txBody>
          <a:bodyPr anchor="t" rtlCol="false" tIns="0" lIns="0" bIns="0" rIns="0">
            <a:spAutoFit/>
          </a:bodyPr>
          <a:lstStyle/>
          <a:p>
            <a:pPr algn="ctr">
              <a:lnSpc>
                <a:spcPts val="6929"/>
              </a:lnSpc>
            </a:pPr>
            <a:r>
              <a:rPr lang="en-US" b="true" sz="6999">
                <a:solidFill>
                  <a:srgbClr val="FFFFFF"/>
                </a:solidFill>
                <a:latin typeface="Poppins Bold"/>
                <a:ea typeface="Poppins Bold"/>
                <a:cs typeface="Poppins Bold"/>
                <a:sym typeface="Poppins Bold"/>
              </a:rPr>
              <a:t>SOLUTION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458379" y="1995071"/>
            <a:ext cx="6218139" cy="621813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4AF7F">
                    <a:alpha val="100000"/>
                  </a:srgbClr>
                </a:gs>
                <a:gs pos="100000">
                  <a:srgbClr val="0C3D23">
                    <a:alpha val="100000"/>
                  </a:srgbClr>
                </a:gs>
              </a:gsLst>
              <a:lin ang="2700000"/>
            </a:gradFill>
            <a:ln cap="sq">
              <a:noFill/>
              <a:prstDash val="solid"/>
              <a:miter/>
            </a:ln>
          </p:spPr>
        </p:sp>
        <p:sp>
          <p:nvSpPr>
            <p:cNvPr name="TextBox 4" id="4"/>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5" id="5"/>
          <p:cNvGrpSpPr/>
          <p:nvPr/>
        </p:nvGrpSpPr>
        <p:grpSpPr>
          <a:xfrm rot="0">
            <a:off x="1716111" y="2272151"/>
            <a:ext cx="5685609" cy="5688763"/>
            <a:chOff x="0" y="0"/>
            <a:chExt cx="6489360" cy="6492960"/>
          </a:xfrm>
        </p:grpSpPr>
        <p:sp>
          <p:nvSpPr>
            <p:cNvPr name="Freeform 6" id="6"/>
            <p:cNvSpPr/>
            <p:nvPr/>
          </p:nvSpPr>
          <p:spPr>
            <a:xfrm flipH="false" flipV="false" rot="0">
              <a:off x="0" y="0"/>
              <a:ext cx="6489446" cy="6493002"/>
            </a:xfrm>
            <a:custGeom>
              <a:avLst/>
              <a:gdLst/>
              <a:ahLst/>
              <a:cxnLst/>
              <a:rect r="r" b="b" t="t" l="l"/>
              <a:pathLst>
                <a:path h="6493002" w="6489446">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sp>
      </p:grpSp>
      <p:grpSp>
        <p:nvGrpSpPr>
          <p:cNvPr name="Group 7" id="7"/>
          <p:cNvGrpSpPr/>
          <p:nvPr/>
        </p:nvGrpSpPr>
        <p:grpSpPr>
          <a:xfrm rot="0">
            <a:off x="6379229" y="7542677"/>
            <a:ext cx="1758106" cy="1808838"/>
            <a:chOff x="0" y="0"/>
            <a:chExt cx="2095920" cy="2156400"/>
          </a:xfrm>
        </p:grpSpPr>
        <p:sp>
          <p:nvSpPr>
            <p:cNvPr name="Freeform 8" id="8"/>
            <p:cNvSpPr/>
            <p:nvPr/>
          </p:nvSpPr>
          <p:spPr>
            <a:xfrm flipH="false" flipV="false" rot="0">
              <a:off x="0" y="0"/>
              <a:ext cx="2096008" cy="2156460"/>
            </a:xfrm>
            <a:custGeom>
              <a:avLst/>
              <a:gdLst/>
              <a:ahLst/>
              <a:cxnLst/>
              <a:rect r="r" b="b" t="t" l="l"/>
              <a:pathLst>
                <a:path h="2156460" w="2096008">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gradFill rotWithShape="true">
              <a:gsLst>
                <a:gs pos="0">
                  <a:srgbClr val="14AF7F">
                    <a:alpha val="100000"/>
                  </a:srgbClr>
                </a:gs>
                <a:gs pos="100000">
                  <a:srgbClr val="0C3D23">
                    <a:alpha val="100000"/>
                  </a:srgbClr>
                </a:gs>
              </a:gsLst>
              <a:lin ang="0"/>
            </a:gradFill>
          </p:spPr>
        </p:sp>
      </p:grpSp>
      <p:sp>
        <p:nvSpPr>
          <p:cNvPr name="Freeform 9" id="9"/>
          <p:cNvSpPr/>
          <p:nvPr/>
        </p:nvSpPr>
        <p:spPr>
          <a:xfrm flipH="true" flipV="false" rot="-1046030">
            <a:off x="10012506" y="3441607"/>
            <a:ext cx="13608849" cy="9004938"/>
          </a:xfrm>
          <a:custGeom>
            <a:avLst/>
            <a:gdLst/>
            <a:ahLst/>
            <a:cxnLst/>
            <a:rect r="r" b="b" t="t" l="l"/>
            <a:pathLst>
              <a:path h="9004938" w="13608849">
                <a:moveTo>
                  <a:pt x="13608849" y="0"/>
                </a:moveTo>
                <a:lnTo>
                  <a:pt x="0" y="0"/>
                </a:lnTo>
                <a:lnTo>
                  <a:pt x="0" y="9004938"/>
                </a:lnTo>
                <a:lnTo>
                  <a:pt x="13608849" y="9004938"/>
                </a:lnTo>
                <a:lnTo>
                  <a:pt x="13608849"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7676518" y="5452397"/>
            <a:ext cx="1991835" cy="1749650"/>
            <a:chOff x="0" y="0"/>
            <a:chExt cx="2374560" cy="2085840"/>
          </a:xfrm>
        </p:grpSpPr>
        <p:sp>
          <p:nvSpPr>
            <p:cNvPr name="Freeform 11" id="11"/>
            <p:cNvSpPr/>
            <p:nvPr/>
          </p:nvSpPr>
          <p:spPr>
            <a:xfrm flipH="false" flipV="false" rot="0">
              <a:off x="0" y="0"/>
              <a:ext cx="2374519" cy="2085848"/>
            </a:xfrm>
            <a:custGeom>
              <a:avLst/>
              <a:gdLst/>
              <a:ahLst/>
              <a:cxnLst/>
              <a:rect r="r" b="b" t="t" l="l"/>
              <a:pathLst>
                <a:path h="2085848" w="2374519">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true">
              <a:gsLst>
                <a:gs pos="0">
                  <a:srgbClr val="14AF7F">
                    <a:alpha val="100000"/>
                  </a:srgbClr>
                </a:gs>
                <a:gs pos="100000">
                  <a:srgbClr val="0C3D23">
                    <a:alpha val="100000"/>
                  </a:srgbClr>
                </a:gs>
              </a:gsLst>
              <a:lin ang="0"/>
            </a:gradFill>
          </p:spPr>
        </p:sp>
      </p:grpSp>
      <p:grpSp>
        <p:nvGrpSpPr>
          <p:cNvPr name="Group 12" id="12"/>
          <p:cNvGrpSpPr/>
          <p:nvPr/>
        </p:nvGrpSpPr>
        <p:grpSpPr>
          <a:xfrm rot="0">
            <a:off x="7676518" y="2895263"/>
            <a:ext cx="1991835" cy="1750254"/>
            <a:chOff x="0" y="0"/>
            <a:chExt cx="2374560" cy="2086560"/>
          </a:xfrm>
        </p:grpSpPr>
        <p:sp>
          <p:nvSpPr>
            <p:cNvPr name="Freeform 13" id="13"/>
            <p:cNvSpPr/>
            <p:nvPr/>
          </p:nvSpPr>
          <p:spPr>
            <a:xfrm flipH="false" flipV="false" rot="0">
              <a:off x="0" y="0"/>
              <a:ext cx="2374519" cy="2086610"/>
            </a:xfrm>
            <a:custGeom>
              <a:avLst/>
              <a:gdLst/>
              <a:ahLst/>
              <a:cxnLst/>
              <a:rect r="r" b="b" t="t" l="l"/>
              <a:pathLst>
                <a:path h="2086610" w="2374519">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true">
              <a:gsLst>
                <a:gs pos="0">
                  <a:srgbClr val="14AF7F">
                    <a:alpha val="100000"/>
                  </a:srgbClr>
                </a:gs>
                <a:gs pos="100000">
                  <a:srgbClr val="0C3D23">
                    <a:alpha val="100000"/>
                  </a:srgbClr>
                </a:gs>
              </a:gsLst>
              <a:lin ang="0"/>
            </a:gradFill>
          </p:spPr>
        </p:sp>
      </p:grpSp>
      <p:grpSp>
        <p:nvGrpSpPr>
          <p:cNvPr name="Group 14" id="14"/>
          <p:cNvGrpSpPr/>
          <p:nvPr/>
        </p:nvGrpSpPr>
        <p:grpSpPr>
          <a:xfrm rot="0">
            <a:off x="6379229" y="751835"/>
            <a:ext cx="1758106" cy="1797363"/>
            <a:chOff x="0" y="0"/>
            <a:chExt cx="2095920" cy="2142720"/>
          </a:xfrm>
        </p:grpSpPr>
        <p:sp>
          <p:nvSpPr>
            <p:cNvPr name="Freeform 15" id="15"/>
            <p:cNvSpPr/>
            <p:nvPr/>
          </p:nvSpPr>
          <p:spPr>
            <a:xfrm flipH="false" flipV="false" rot="0">
              <a:off x="0" y="0"/>
              <a:ext cx="2096008" cy="2142744"/>
            </a:xfrm>
            <a:custGeom>
              <a:avLst/>
              <a:gdLst/>
              <a:ahLst/>
              <a:cxnLst/>
              <a:rect r="r" b="b" t="t" l="l"/>
              <a:pathLst>
                <a:path h="2142744" w="2096008">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true">
              <a:gsLst>
                <a:gs pos="0">
                  <a:srgbClr val="14AF7F">
                    <a:alpha val="100000"/>
                  </a:srgbClr>
                </a:gs>
                <a:gs pos="100000">
                  <a:srgbClr val="0C3D23">
                    <a:alpha val="100000"/>
                  </a:srgbClr>
                </a:gs>
              </a:gsLst>
              <a:lin ang="0"/>
            </a:gradFill>
          </p:spPr>
        </p:sp>
      </p:grpSp>
      <p:sp>
        <p:nvSpPr>
          <p:cNvPr name="TextBox 16" id="16"/>
          <p:cNvSpPr txBox="true"/>
          <p:nvPr/>
        </p:nvSpPr>
        <p:spPr>
          <a:xfrm rot="0">
            <a:off x="1903541" y="4669437"/>
            <a:ext cx="5310749" cy="923925"/>
          </a:xfrm>
          <a:prstGeom prst="rect">
            <a:avLst/>
          </a:prstGeom>
        </p:spPr>
        <p:txBody>
          <a:bodyPr anchor="t" rtlCol="false" tIns="0" lIns="0" bIns="0" rIns="0">
            <a:spAutoFit/>
          </a:bodyPr>
          <a:lstStyle/>
          <a:p>
            <a:pPr algn="ctr" marL="0" indent="0" lvl="0">
              <a:lnSpc>
                <a:spcPts val="6809"/>
              </a:lnSpc>
              <a:spcBef>
                <a:spcPct val="0"/>
              </a:spcBef>
            </a:pPr>
            <a:r>
              <a:rPr lang="en-US" b="true" sz="5674">
                <a:solidFill>
                  <a:srgbClr val="FFFFFF"/>
                </a:solidFill>
                <a:latin typeface="Poppins Bold"/>
                <a:ea typeface="Poppins Bold"/>
                <a:cs typeface="Poppins Bold"/>
                <a:sym typeface="Poppins Bold"/>
              </a:rPr>
              <a:t>Key features</a:t>
            </a:r>
          </a:p>
        </p:txBody>
      </p:sp>
      <p:sp>
        <p:nvSpPr>
          <p:cNvPr name="TextBox 17" id="17"/>
          <p:cNvSpPr txBox="true"/>
          <p:nvPr/>
        </p:nvSpPr>
        <p:spPr>
          <a:xfrm rot="0">
            <a:off x="6560414" y="1108653"/>
            <a:ext cx="1320833" cy="969427"/>
          </a:xfrm>
          <a:prstGeom prst="rect">
            <a:avLst/>
          </a:prstGeom>
        </p:spPr>
        <p:txBody>
          <a:bodyPr anchor="t" rtlCol="false" tIns="0" lIns="0" bIns="0" rIns="0">
            <a:spAutoFit/>
          </a:bodyPr>
          <a:lstStyle/>
          <a:p>
            <a:pPr algn="ctr">
              <a:lnSpc>
                <a:spcPts val="7938"/>
              </a:lnSpc>
            </a:pPr>
            <a:r>
              <a:rPr lang="en-US" sz="5670" b="true">
                <a:solidFill>
                  <a:srgbClr val="FFFFFF"/>
                </a:solidFill>
                <a:latin typeface="Montserrat Bold"/>
                <a:ea typeface="Montserrat Bold"/>
                <a:cs typeface="Montserrat Bold"/>
                <a:sym typeface="Montserrat Bold"/>
              </a:rPr>
              <a:t>01</a:t>
            </a:r>
          </a:p>
        </p:txBody>
      </p:sp>
      <p:sp>
        <p:nvSpPr>
          <p:cNvPr name="TextBox 18" id="18"/>
          <p:cNvSpPr txBox="true"/>
          <p:nvPr/>
        </p:nvSpPr>
        <p:spPr>
          <a:xfrm rot="0">
            <a:off x="8388135" y="1118178"/>
            <a:ext cx="7913185" cy="675767"/>
          </a:xfrm>
          <a:prstGeom prst="rect">
            <a:avLst/>
          </a:prstGeom>
        </p:spPr>
        <p:txBody>
          <a:bodyPr anchor="t" rtlCol="false" tIns="0" lIns="0" bIns="0" rIns="0">
            <a:spAutoFit/>
          </a:bodyPr>
          <a:lstStyle/>
          <a:p>
            <a:pPr algn="l" marL="0" indent="0" lvl="0">
              <a:lnSpc>
                <a:spcPts val="5278"/>
              </a:lnSpc>
              <a:spcBef>
                <a:spcPct val="0"/>
              </a:spcBef>
            </a:pPr>
            <a:r>
              <a:rPr lang="en-US" b="true" sz="3770">
                <a:solidFill>
                  <a:srgbClr val="242424"/>
                </a:solidFill>
                <a:latin typeface="Poppins Semi-Bold"/>
                <a:ea typeface="Poppins Semi-Bold"/>
                <a:cs typeface="Poppins Semi-Bold"/>
                <a:sym typeface="Poppins Semi-Bold"/>
              </a:rPr>
              <a:t>Admin &amp; Collector Dashboard</a:t>
            </a:r>
          </a:p>
        </p:txBody>
      </p:sp>
      <p:sp>
        <p:nvSpPr>
          <p:cNvPr name="TextBox 19" id="19"/>
          <p:cNvSpPr txBox="true"/>
          <p:nvPr/>
        </p:nvSpPr>
        <p:spPr>
          <a:xfrm rot="0">
            <a:off x="9668354" y="3238051"/>
            <a:ext cx="6415928" cy="675766"/>
          </a:xfrm>
          <a:prstGeom prst="rect">
            <a:avLst/>
          </a:prstGeom>
        </p:spPr>
        <p:txBody>
          <a:bodyPr anchor="t" rtlCol="false" tIns="0" lIns="0" bIns="0" rIns="0">
            <a:spAutoFit/>
          </a:bodyPr>
          <a:lstStyle/>
          <a:p>
            <a:pPr algn="l" marL="0" indent="0" lvl="0">
              <a:lnSpc>
                <a:spcPts val="5278"/>
              </a:lnSpc>
              <a:spcBef>
                <a:spcPct val="0"/>
              </a:spcBef>
            </a:pPr>
            <a:r>
              <a:rPr lang="en-US" b="true" sz="3770">
                <a:solidFill>
                  <a:srgbClr val="242424"/>
                </a:solidFill>
                <a:latin typeface="Poppins Semi-Bold"/>
                <a:ea typeface="Poppins Semi-Bold"/>
                <a:cs typeface="Poppins Semi-Bold"/>
                <a:sym typeface="Poppins Semi-Bold"/>
              </a:rPr>
              <a:t> Mobile App</a:t>
            </a:r>
          </a:p>
        </p:txBody>
      </p:sp>
      <p:sp>
        <p:nvSpPr>
          <p:cNvPr name="TextBox 20" id="20"/>
          <p:cNvSpPr txBox="true"/>
          <p:nvPr/>
        </p:nvSpPr>
        <p:spPr>
          <a:xfrm rot="0">
            <a:off x="9944579" y="5936952"/>
            <a:ext cx="5127275" cy="675767"/>
          </a:xfrm>
          <a:prstGeom prst="rect">
            <a:avLst/>
          </a:prstGeom>
        </p:spPr>
        <p:txBody>
          <a:bodyPr anchor="t" rtlCol="false" tIns="0" lIns="0" bIns="0" rIns="0">
            <a:spAutoFit/>
          </a:bodyPr>
          <a:lstStyle/>
          <a:p>
            <a:pPr algn="l" marL="0" indent="0" lvl="0">
              <a:lnSpc>
                <a:spcPts val="5278"/>
              </a:lnSpc>
              <a:spcBef>
                <a:spcPct val="0"/>
              </a:spcBef>
            </a:pPr>
            <a:r>
              <a:rPr lang="en-US" b="true" sz="3770">
                <a:solidFill>
                  <a:srgbClr val="242424"/>
                </a:solidFill>
                <a:latin typeface="Poppins Semi-Bold"/>
                <a:ea typeface="Poppins Semi-Bold"/>
                <a:cs typeface="Poppins Semi-Bold"/>
                <a:sym typeface="Poppins Semi-Bold"/>
              </a:rPr>
              <a:t>Reporting System</a:t>
            </a:r>
          </a:p>
        </p:txBody>
      </p:sp>
      <p:sp>
        <p:nvSpPr>
          <p:cNvPr name="TextBox 21" id="21"/>
          <p:cNvSpPr txBox="true"/>
          <p:nvPr/>
        </p:nvSpPr>
        <p:spPr>
          <a:xfrm rot="0">
            <a:off x="8378610" y="7906898"/>
            <a:ext cx="8811978" cy="1342517"/>
          </a:xfrm>
          <a:prstGeom prst="rect">
            <a:avLst/>
          </a:prstGeom>
        </p:spPr>
        <p:txBody>
          <a:bodyPr anchor="t" rtlCol="false" tIns="0" lIns="0" bIns="0" rIns="0">
            <a:spAutoFit/>
          </a:bodyPr>
          <a:lstStyle/>
          <a:p>
            <a:pPr algn="l" marL="0" indent="0" lvl="0">
              <a:lnSpc>
                <a:spcPts val="5278"/>
              </a:lnSpc>
              <a:spcBef>
                <a:spcPct val="0"/>
              </a:spcBef>
            </a:pPr>
            <a:r>
              <a:rPr lang="en-US" b="true" sz="3770">
                <a:solidFill>
                  <a:srgbClr val="242424"/>
                </a:solidFill>
                <a:latin typeface="Poppins Semi-Bold"/>
                <a:ea typeface="Poppins Semi-Bold"/>
                <a:cs typeface="Poppins Semi-Bold"/>
                <a:sym typeface="Poppins Semi-Bold"/>
              </a:rPr>
              <a:t>Search, Recommendation Systems, and AI Assistant</a:t>
            </a:r>
          </a:p>
        </p:txBody>
      </p:sp>
      <p:sp>
        <p:nvSpPr>
          <p:cNvPr name="TextBox 22" id="22"/>
          <p:cNvSpPr txBox="true"/>
          <p:nvPr/>
        </p:nvSpPr>
        <p:spPr>
          <a:xfrm rot="0">
            <a:off x="8083457" y="3228526"/>
            <a:ext cx="1320833" cy="969427"/>
          </a:xfrm>
          <a:prstGeom prst="rect">
            <a:avLst/>
          </a:prstGeom>
        </p:spPr>
        <p:txBody>
          <a:bodyPr anchor="t" rtlCol="false" tIns="0" lIns="0" bIns="0" rIns="0">
            <a:spAutoFit/>
          </a:bodyPr>
          <a:lstStyle/>
          <a:p>
            <a:pPr algn="ctr">
              <a:lnSpc>
                <a:spcPts val="7938"/>
              </a:lnSpc>
            </a:pPr>
            <a:r>
              <a:rPr lang="en-US" sz="5670" b="true">
                <a:solidFill>
                  <a:srgbClr val="FFFFFF"/>
                </a:solidFill>
                <a:latin typeface="Montserrat Bold"/>
                <a:ea typeface="Montserrat Bold"/>
                <a:cs typeface="Montserrat Bold"/>
                <a:sym typeface="Montserrat Bold"/>
              </a:rPr>
              <a:t>02</a:t>
            </a:r>
          </a:p>
        </p:txBody>
      </p:sp>
      <p:sp>
        <p:nvSpPr>
          <p:cNvPr name="TextBox 23" id="23"/>
          <p:cNvSpPr txBox="true"/>
          <p:nvPr/>
        </p:nvSpPr>
        <p:spPr>
          <a:xfrm rot="0">
            <a:off x="8083457" y="5786731"/>
            <a:ext cx="1320833" cy="969427"/>
          </a:xfrm>
          <a:prstGeom prst="rect">
            <a:avLst/>
          </a:prstGeom>
        </p:spPr>
        <p:txBody>
          <a:bodyPr anchor="t" rtlCol="false" tIns="0" lIns="0" bIns="0" rIns="0">
            <a:spAutoFit/>
          </a:bodyPr>
          <a:lstStyle/>
          <a:p>
            <a:pPr algn="ctr">
              <a:lnSpc>
                <a:spcPts val="7938"/>
              </a:lnSpc>
            </a:pPr>
            <a:r>
              <a:rPr lang="en-US" sz="5670" b="true">
                <a:solidFill>
                  <a:srgbClr val="FFFFFF"/>
                </a:solidFill>
                <a:latin typeface="Montserrat Bold"/>
                <a:ea typeface="Montserrat Bold"/>
                <a:cs typeface="Montserrat Bold"/>
                <a:sym typeface="Montserrat Bold"/>
              </a:rPr>
              <a:t>03</a:t>
            </a:r>
          </a:p>
        </p:txBody>
      </p:sp>
      <p:sp>
        <p:nvSpPr>
          <p:cNvPr name="TextBox 24" id="24"/>
          <p:cNvSpPr txBox="true"/>
          <p:nvPr/>
        </p:nvSpPr>
        <p:spPr>
          <a:xfrm rot="0">
            <a:off x="6560414" y="7965201"/>
            <a:ext cx="1320833" cy="969427"/>
          </a:xfrm>
          <a:prstGeom prst="rect">
            <a:avLst/>
          </a:prstGeom>
        </p:spPr>
        <p:txBody>
          <a:bodyPr anchor="t" rtlCol="false" tIns="0" lIns="0" bIns="0" rIns="0">
            <a:spAutoFit/>
          </a:bodyPr>
          <a:lstStyle/>
          <a:p>
            <a:pPr algn="ctr">
              <a:lnSpc>
                <a:spcPts val="7938"/>
              </a:lnSpc>
            </a:pPr>
            <a:r>
              <a:rPr lang="en-US" sz="5670" b="true">
                <a:solidFill>
                  <a:srgbClr val="FFFFFF"/>
                </a:solidFill>
                <a:latin typeface="Montserrat Bold"/>
                <a:ea typeface="Montserrat Bold"/>
                <a:cs typeface="Montserrat Bold"/>
                <a:sym typeface="Montserrat Bold"/>
              </a:rPr>
              <a:t>04</a:t>
            </a:r>
          </a:p>
        </p:txBody>
      </p:sp>
      <p:grpSp>
        <p:nvGrpSpPr>
          <p:cNvPr name="Group 25" id="25"/>
          <p:cNvGrpSpPr/>
          <p:nvPr/>
        </p:nvGrpSpPr>
        <p:grpSpPr>
          <a:xfrm rot="0">
            <a:off x="6074494" y="7084800"/>
            <a:ext cx="457877" cy="45787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4AF7F">
                    <a:alpha val="100000"/>
                  </a:srgbClr>
                </a:gs>
                <a:gs pos="100000">
                  <a:srgbClr val="0C3D23">
                    <a:alpha val="100000"/>
                  </a:srgbClr>
                </a:gs>
              </a:gsLst>
              <a:lin ang="0"/>
            </a:gradFill>
            <a:ln w="38100" cap="sq">
              <a:solidFill>
                <a:srgbClr val="FFFFFF"/>
              </a:solidFill>
              <a:prstDash val="solid"/>
              <a:miter/>
            </a:ln>
          </p:spPr>
        </p:sp>
        <p:sp>
          <p:nvSpPr>
            <p:cNvPr name="TextBox 27" id="2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8" id="28"/>
          <p:cNvGrpSpPr/>
          <p:nvPr/>
        </p:nvGrpSpPr>
        <p:grpSpPr>
          <a:xfrm rot="0">
            <a:off x="7029343" y="5594324"/>
            <a:ext cx="457877" cy="45787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4AF7F">
                    <a:alpha val="100000"/>
                  </a:srgbClr>
                </a:gs>
                <a:gs pos="100000">
                  <a:srgbClr val="0C3D23">
                    <a:alpha val="100000"/>
                  </a:srgbClr>
                </a:gs>
              </a:gsLst>
              <a:lin ang="0"/>
            </a:gradFill>
            <a:ln w="38100" cap="sq">
              <a:solidFill>
                <a:srgbClr val="FFFFFF"/>
              </a:solidFill>
              <a:prstDash val="solid"/>
              <a:miter/>
            </a:ln>
          </p:spPr>
        </p:sp>
        <p:sp>
          <p:nvSpPr>
            <p:cNvPr name="TextBox 30" id="3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1" id="31"/>
          <p:cNvGrpSpPr/>
          <p:nvPr/>
        </p:nvGrpSpPr>
        <p:grpSpPr>
          <a:xfrm rot="0">
            <a:off x="7029343" y="4029382"/>
            <a:ext cx="457877" cy="45787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4AF7F">
                    <a:alpha val="100000"/>
                  </a:srgbClr>
                </a:gs>
                <a:gs pos="100000">
                  <a:srgbClr val="0C3D23">
                    <a:alpha val="100000"/>
                  </a:srgbClr>
                </a:gs>
              </a:gsLst>
              <a:lin ang="0"/>
            </a:gradFill>
            <a:ln w="38100" cap="sq">
              <a:solidFill>
                <a:srgbClr val="FFFFFF"/>
              </a:solidFill>
              <a:prstDash val="solid"/>
              <a:miter/>
            </a:ln>
          </p:spPr>
        </p:sp>
        <p:sp>
          <p:nvSpPr>
            <p:cNvPr name="TextBox 33" id="3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4" id="34"/>
          <p:cNvGrpSpPr/>
          <p:nvPr/>
        </p:nvGrpSpPr>
        <p:grpSpPr>
          <a:xfrm rot="0">
            <a:off x="6074494" y="2666324"/>
            <a:ext cx="457877" cy="457877"/>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4AF7F">
                    <a:alpha val="100000"/>
                  </a:srgbClr>
                </a:gs>
                <a:gs pos="100000">
                  <a:srgbClr val="0C3D23">
                    <a:alpha val="100000"/>
                  </a:srgbClr>
                </a:gs>
              </a:gsLst>
              <a:lin ang="0"/>
            </a:gradFill>
            <a:ln w="38100" cap="sq">
              <a:solidFill>
                <a:srgbClr val="FFFFFF"/>
              </a:solidFill>
              <a:prstDash val="solid"/>
              <a:miter/>
            </a:ln>
          </p:spPr>
        </p:sp>
        <p:sp>
          <p:nvSpPr>
            <p:cNvPr name="TextBox 36" id="3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37" id="37"/>
          <p:cNvSpPr/>
          <p:nvPr/>
        </p:nvSpPr>
        <p:spPr>
          <a:xfrm flipH="true" flipV="false" rot="-699639">
            <a:off x="-4864815" y="-4925789"/>
            <a:ext cx="13608849" cy="9004938"/>
          </a:xfrm>
          <a:custGeom>
            <a:avLst/>
            <a:gdLst/>
            <a:ahLst/>
            <a:cxnLst/>
            <a:rect r="r" b="b" t="t" l="l"/>
            <a:pathLst>
              <a:path h="9004938" w="13608849">
                <a:moveTo>
                  <a:pt x="13608849" y="0"/>
                </a:moveTo>
                <a:lnTo>
                  <a:pt x="0" y="0"/>
                </a:lnTo>
                <a:lnTo>
                  <a:pt x="0" y="9004938"/>
                </a:lnTo>
                <a:lnTo>
                  <a:pt x="13608849" y="9004938"/>
                </a:lnTo>
                <a:lnTo>
                  <a:pt x="13608849"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grpSp>
        <p:nvGrpSpPr>
          <p:cNvPr name="Group 38" id="38"/>
          <p:cNvGrpSpPr/>
          <p:nvPr/>
        </p:nvGrpSpPr>
        <p:grpSpPr>
          <a:xfrm rot="0">
            <a:off x="16552120" y="-1993190"/>
            <a:ext cx="3735531" cy="3735531"/>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14AF7F">
                      <a:alpha val="100000"/>
                    </a:srgbClr>
                  </a:gs>
                  <a:gs pos="100000">
                    <a:srgbClr val="0C3D23">
                      <a:alpha val="100000"/>
                    </a:srgbClr>
                  </a:gs>
                </a:gsLst>
                <a:lin ang="0"/>
              </a:gradFill>
              <a:prstDash val="solid"/>
              <a:miter/>
            </a:ln>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41" id="41"/>
          <p:cNvGrpSpPr/>
          <p:nvPr/>
        </p:nvGrpSpPr>
        <p:grpSpPr>
          <a:xfrm rot="0">
            <a:off x="-1929195" y="8389571"/>
            <a:ext cx="3735531" cy="3735531"/>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14AF7F">
                      <a:alpha val="100000"/>
                    </a:srgbClr>
                  </a:gs>
                  <a:gs pos="100000">
                    <a:srgbClr val="0C3D23">
                      <a:alpha val="100000"/>
                    </a:srgbClr>
                  </a:gs>
                </a:gsLst>
                <a:lin ang="0"/>
              </a:gradFill>
              <a:prstDash val="solid"/>
              <a:miter/>
            </a:ln>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true" flipV="false" rot="-699639">
            <a:off x="9615810" y="3741311"/>
            <a:ext cx="13608849" cy="9004938"/>
          </a:xfrm>
          <a:custGeom>
            <a:avLst/>
            <a:gdLst/>
            <a:ahLst/>
            <a:cxnLst/>
            <a:rect r="r" b="b" t="t" l="l"/>
            <a:pathLst>
              <a:path h="9004938" w="13608849">
                <a:moveTo>
                  <a:pt x="13608849" y="0"/>
                </a:moveTo>
                <a:lnTo>
                  <a:pt x="0" y="0"/>
                </a:lnTo>
                <a:lnTo>
                  <a:pt x="0" y="9004938"/>
                </a:lnTo>
                <a:lnTo>
                  <a:pt x="13608849" y="9004938"/>
                </a:lnTo>
                <a:lnTo>
                  <a:pt x="13608849"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tretch>
            <a:fillRect/>
          </a:stretch>
        </p:blipFill>
        <p:spPr>
          <a:xfrm rot="0">
            <a:off x="901805" y="502537"/>
            <a:ext cx="16736038" cy="10271409"/>
          </a:xfrm>
          <a:prstGeom prst="rect">
            <a:avLst/>
          </a:prstGeom>
        </p:spPr>
      </p:pic>
      <p:grpSp>
        <p:nvGrpSpPr>
          <p:cNvPr name="Group 5" id="5"/>
          <p:cNvGrpSpPr/>
          <p:nvPr/>
        </p:nvGrpSpPr>
        <p:grpSpPr>
          <a:xfrm rot="0">
            <a:off x="3565996" y="296992"/>
            <a:ext cx="10993794" cy="1463415"/>
            <a:chOff x="0" y="0"/>
            <a:chExt cx="4014606" cy="534396"/>
          </a:xfrm>
        </p:grpSpPr>
        <p:sp>
          <p:nvSpPr>
            <p:cNvPr name="Freeform 6" id="6"/>
            <p:cNvSpPr/>
            <p:nvPr/>
          </p:nvSpPr>
          <p:spPr>
            <a:xfrm flipH="false" flipV="false" rot="0">
              <a:off x="0" y="0"/>
              <a:ext cx="4014606" cy="534396"/>
            </a:xfrm>
            <a:custGeom>
              <a:avLst/>
              <a:gdLst/>
              <a:ahLst/>
              <a:cxnLst/>
              <a:rect r="r" b="b" t="t" l="l"/>
              <a:pathLst>
                <a:path h="534396" w="4014606">
                  <a:moveTo>
                    <a:pt x="11267" y="0"/>
                  </a:moveTo>
                  <a:lnTo>
                    <a:pt x="4003339" y="0"/>
                  </a:lnTo>
                  <a:cubicBezTo>
                    <a:pt x="4006327" y="0"/>
                    <a:pt x="4009192" y="1187"/>
                    <a:pt x="4011306" y="3300"/>
                  </a:cubicBezTo>
                  <a:cubicBezTo>
                    <a:pt x="4013419" y="5413"/>
                    <a:pt x="4014606" y="8279"/>
                    <a:pt x="4014606" y="11267"/>
                  </a:cubicBezTo>
                  <a:lnTo>
                    <a:pt x="4014606" y="523128"/>
                  </a:lnTo>
                  <a:cubicBezTo>
                    <a:pt x="4014606" y="529351"/>
                    <a:pt x="4009561" y="534396"/>
                    <a:pt x="4003339" y="534396"/>
                  </a:cubicBezTo>
                  <a:lnTo>
                    <a:pt x="11267" y="534396"/>
                  </a:lnTo>
                  <a:cubicBezTo>
                    <a:pt x="5045" y="534396"/>
                    <a:pt x="0" y="529351"/>
                    <a:pt x="0" y="523128"/>
                  </a:cubicBezTo>
                  <a:lnTo>
                    <a:pt x="0" y="11267"/>
                  </a:lnTo>
                  <a:cubicBezTo>
                    <a:pt x="0" y="5045"/>
                    <a:pt x="5045" y="0"/>
                    <a:pt x="11267" y="0"/>
                  </a:cubicBezTo>
                  <a:close/>
                </a:path>
              </a:pathLst>
            </a:custGeom>
            <a:solidFill>
              <a:srgbClr val="34895B"/>
            </a:solidFill>
          </p:spPr>
        </p:sp>
        <p:sp>
          <p:nvSpPr>
            <p:cNvPr name="TextBox 7" id="7"/>
            <p:cNvSpPr txBox="true"/>
            <p:nvPr/>
          </p:nvSpPr>
          <p:spPr>
            <a:xfrm>
              <a:off x="0" y="-38100"/>
              <a:ext cx="4014606" cy="572496"/>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565996" y="586089"/>
            <a:ext cx="10993794" cy="986790"/>
          </a:xfrm>
          <a:prstGeom prst="rect">
            <a:avLst/>
          </a:prstGeom>
        </p:spPr>
        <p:txBody>
          <a:bodyPr anchor="t" rtlCol="false" tIns="0" lIns="0" bIns="0" rIns="0">
            <a:spAutoFit/>
          </a:bodyPr>
          <a:lstStyle/>
          <a:p>
            <a:pPr algn="ctr">
              <a:lnSpc>
                <a:spcPts val="6929"/>
              </a:lnSpc>
            </a:pPr>
            <a:r>
              <a:rPr lang="en-US" b="true" sz="6999">
                <a:solidFill>
                  <a:srgbClr val="FFFFFF"/>
                </a:solidFill>
                <a:latin typeface="Poppins Bold"/>
                <a:ea typeface="Poppins Bold"/>
                <a:cs typeface="Poppins Bold"/>
                <a:sym typeface="Poppins Bold"/>
              </a:rPr>
              <a:t>MARKET OPPORTUNITY</a:t>
            </a:r>
          </a:p>
        </p:txBody>
      </p:sp>
      <p:grpSp>
        <p:nvGrpSpPr>
          <p:cNvPr name="Group 9" id="9"/>
          <p:cNvGrpSpPr/>
          <p:nvPr/>
        </p:nvGrpSpPr>
        <p:grpSpPr>
          <a:xfrm rot="0">
            <a:off x="16420234" y="-1703146"/>
            <a:ext cx="3735531" cy="373553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14AF7F">
                      <a:alpha val="100000"/>
                    </a:srgbClr>
                  </a:gs>
                  <a:gs pos="100000">
                    <a:srgbClr val="0C3D23">
                      <a:alpha val="10000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224291" y="8081567"/>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14AF7F">
                      <a:alpha val="100000"/>
                    </a:srgbClr>
                  </a:gs>
                  <a:gs pos="100000">
                    <a:srgbClr val="0C3D23">
                      <a:alpha val="100000"/>
                    </a:srgbClr>
                  </a:gs>
                </a:gsLst>
                <a:lin ang="0"/>
              </a:gra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true" flipV="false" rot="-699639">
            <a:off x="-6160950" y="-5250217"/>
            <a:ext cx="13608849" cy="9004938"/>
          </a:xfrm>
          <a:custGeom>
            <a:avLst/>
            <a:gdLst/>
            <a:ahLst/>
            <a:cxnLst/>
            <a:rect r="r" b="b" t="t" l="l"/>
            <a:pathLst>
              <a:path h="9004938" w="13608849">
                <a:moveTo>
                  <a:pt x="13608849" y="0"/>
                </a:moveTo>
                <a:lnTo>
                  <a:pt x="0" y="0"/>
                </a:lnTo>
                <a:lnTo>
                  <a:pt x="0" y="9004938"/>
                </a:lnTo>
                <a:lnTo>
                  <a:pt x="13608849" y="9004938"/>
                </a:lnTo>
                <a:lnTo>
                  <a:pt x="13608849"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pic>
        <p:nvPicPr>
          <p:cNvPr name="Picture 3" id="3"/>
          <p:cNvPicPr>
            <a:picLocks noChangeAspect="true"/>
          </p:cNvPicPr>
          <p:nvPr/>
        </p:nvPicPr>
        <p:blipFill>
          <a:blip r:embed="rId3"/>
          <a:stretch>
            <a:fillRect/>
          </a:stretch>
        </p:blipFill>
        <p:spPr>
          <a:xfrm rot="0">
            <a:off x="4078094" y="3611292"/>
            <a:ext cx="10294026" cy="7195877"/>
          </a:xfrm>
          <a:prstGeom prst="rect">
            <a:avLst/>
          </a:prstGeom>
        </p:spPr>
      </p:pic>
      <p:grpSp>
        <p:nvGrpSpPr>
          <p:cNvPr name="Group 4" id="4"/>
          <p:cNvGrpSpPr/>
          <p:nvPr/>
        </p:nvGrpSpPr>
        <p:grpSpPr>
          <a:xfrm rot="0">
            <a:off x="3565996" y="296992"/>
            <a:ext cx="10993794" cy="1463415"/>
            <a:chOff x="0" y="0"/>
            <a:chExt cx="4014606" cy="534396"/>
          </a:xfrm>
        </p:grpSpPr>
        <p:sp>
          <p:nvSpPr>
            <p:cNvPr name="Freeform 5" id="5"/>
            <p:cNvSpPr/>
            <p:nvPr/>
          </p:nvSpPr>
          <p:spPr>
            <a:xfrm flipH="false" flipV="false" rot="0">
              <a:off x="0" y="0"/>
              <a:ext cx="4014606" cy="534396"/>
            </a:xfrm>
            <a:custGeom>
              <a:avLst/>
              <a:gdLst/>
              <a:ahLst/>
              <a:cxnLst/>
              <a:rect r="r" b="b" t="t" l="l"/>
              <a:pathLst>
                <a:path h="534396" w="4014606">
                  <a:moveTo>
                    <a:pt x="11267" y="0"/>
                  </a:moveTo>
                  <a:lnTo>
                    <a:pt x="4003339" y="0"/>
                  </a:lnTo>
                  <a:cubicBezTo>
                    <a:pt x="4006327" y="0"/>
                    <a:pt x="4009192" y="1187"/>
                    <a:pt x="4011306" y="3300"/>
                  </a:cubicBezTo>
                  <a:cubicBezTo>
                    <a:pt x="4013419" y="5413"/>
                    <a:pt x="4014606" y="8279"/>
                    <a:pt x="4014606" y="11267"/>
                  </a:cubicBezTo>
                  <a:lnTo>
                    <a:pt x="4014606" y="523128"/>
                  </a:lnTo>
                  <a:cubicBezTo>
                    <a:pt x="4014606" y="529351"/>
                    <a:pt x="4009561" y="534396"/>
                    <a:pt x="4003339" y="534396"/>
                  </a:cubicBezTo>
                  <a:lnTo>
                    <a:pt x="11267" y="534396"/>
                  </a:lnTo>
                  <a:cubicBezTo>
                    <a:pt x="5045" y="534396"/>
                    <a:pt x="0" y="529351"/>
                    <a:pt x="0" y="523128"/>
                  </a:cubicBezTo>
                  <a:lnTo>
                    <a:pt x="0" y="11267"/>
                  </a:lnTo>
                  <a:cubicBezTo>
                    <a:pt x="0" y="5045"/>
                    <a:pt x="5045" y="0"/>
                    <a:pt x="11267" y="0"/>
                  </a:cubicBezTo>
                  <a:close/>
                </a:path>
              </a:pathLst>
            </a:custGeom>
            <a:solidFill>
              <a:srgbClr val="34895B"/>
            </a:solidFill>
          </p:spPr>
        </p:sp>
        <p:sp>
          <p:nvSpPr>
            <p:cNvPr name="TextBox 6" id="6"/>
            <p:cNvSpPr txBox="true"/>
            <p:nvPr/>
          </p:nvSpPr>
          <p:spPr>
            <a:xfrm>
              <a:off x="0" y="-38100"/>
              <a:ext cx="4014606" cy="572496"/>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3565996" y="586089"/>
            <a:ext cx="10993794" cy="986757"/>
          </a:xfrm>
          <a:prstGeom prst="rect">
            <a:avLst/>
          </a:prstGeom>
        </p:spPr>
        <p:txBody>
          <a:bodyPr anchor="t" rtlCol="false" tIns="0" lIns="0" bIns="0" rIns="0">
            <a:spAutoFit/>
          </a:bodyPr>
          <a:lstStyle/>
          <a:p>
            <a:pPr algn="ctr">
              <a:lnSpc>
                <a:spcPts val="6929"/>
              </a:lnSpc>
            </a:pPr>
            <a:r>
              <a:rPr lang="en-US" b="true" sz="6999">
                <a:solidFill>
                  <a:srgbClr val="FFFFFF"/>
                </a:solidFill>
                <a:latin typeface="Poppins Bold"/>
                <a:ea typeface="Poppins Bold"/>
                <a:cs typeface="Poppins Bold"/>
                <a:sym typeface="Poppins Bold"/>
              </a:rPr>
              <a:t>FINANCIAL PROJECTION</a:t>
            </a:r>
          </a:p>
        </p:txBody>
      </p:sp>
      <p:grpSp>
        <p:nvGrpSpPr>
          <p:cNvPr name="Group 8" id="8"/>
          <p:cNvGrpSpPr/>
          <p:nvPr/>
        </p:nvGrpSpPr>
        <p:grpSpPr>
          <a:xfrm rot="-5400000">
            <a:off x="8282648" y="-865423"/>
            <a:ext cx="1722703" cy="7518319"/>
            <a:chOff x="0" y="0"/>
            <a:chExt cx="2296937" cy="10024425"/>
          </a:xfrm>
        </p:grpSpPr>
        <p:sp>
          <p:nvSpPr>
            <p:cNvPr name="AutoShape 9" id="9"/>
            <p:cNvSpPr/>
            <p:nvPr/>
          </p:nvSpPr>
          <p:spPr>
            <a:xfrm flipV="true">
              <a:off x="2077814" y="1465280"/>
              <a:ext cx="0" cy="3774337"/>
            </a:xfrm>
            <a:prstGeom prst="line">
              <a:avLst/>
            </a:prstGeom>
            <a:ln cap="flat" w="25400">
              <a:solidFill>
                <a:srgbClr val="191919"/>
              </a:solidFill>
              <a:prstDash val="solid"/>
              <a:headEnd type="none" len="sm" w="sm"/>
              <a:tailEnd type="none" len="sm" w="sm"/>
            </a:ln>
          </p:spPr>
        </p:sp>
        <p:grpSp>
          <p:nvGrpSpPr>
            <p:cNvPr name="Group 10" id="10"/>
            <p:cNvGrpSpPr/>
            <p:nvPr/>
          </p:nvGrpSpPr>
          <p:grpSpPr>
            <a:xfrm rot="0">
              <a:off x="1871390" y="1046317"/>
              <a:ext cx="412847" cy="418963"/>
              <a:chOff x="0" y="0"/>
              <a:chExt cx="812800" cy="824840"/>
            </a:xfrm>
          </p:grpSpPr>
          <p:sp>
            <p:nvSpPr>
              <p:cNvPr name="Freeform 11" id="11"/>
              <p:cNvSpPr/>
              <p:nvPr/>
            </p:nvSpPr>
            <p:spPr>
              <a:xfrm flipH="false" flipV="false" rot="0">
                <a:off x="0" y="0"/>
                <a:ext cx="812800" cy="824840"/>
              </a:xfrm>
              <a:custGeom>
                <a:avLst/>
                <a:gdLst/>
                <a:ahLst/>
                <a:cxnLst/>
                <a:rect r="r" b="b" t="t" l="l"/>
                <a:pathLst>
                  <a:path h="824840" w="812800">
                    <a:moveTo>
                      <a:pt x="406400" y="0"/>
                    </a:moveTo>
                    <a:cubicBezTo>
                      <a:pt x="181951" y="0"/>
                      <a:pt x="0" y="184647"/>
                      <a:pt x="0" y="412420"/>
                    </a:cubicBezTo>
                    <a:cubicBezTo>
                      <a:pt x="0" y="640193"/>
                      <a:pt x="181951" y="824840"/>
                      <a:pt x="406400" y="824840"/>
                    </a:cubicBezTo>
                    <a:cubicBezTo>
                      <a:pt x="630849" y="824840"/>
                      <a:pt x="812800" y="640193"/>
                      <a:pt x="812800" y="412420"/>
                    </a:cubicBezTo>
                    <a:cubicBezTo>
                      <a:pt x="812800" y="184647"/>
                      <a:pt x="630849" y="0"/>
                      <a:pt x="406400" y="0"/>
                    </a:cubicBezTo>
                    <a:close/>
                  </a:path>
                </a:pathLst>
              </a:custGeom>
              <a:solidFill>
                <a:srgbClr val="1A7A6C"/>
              </a:solidFill>
              <a:ln w="19050" cap="sq">
                <a:solidFill>
                  <a:srgbClr val="191919"/>
                </a:solidFill>
                <a:prstDash val="solid"/>
                <a:miter/>
              </a:ln>
            </p:spPr>
          </p:sp>
          <p:sp>
            <p:nvSpPr>
              <p:cNvPr name="TextBox 12" id="12"/>
              <p:cNvSpPr txBox="true"/>
              <p:nvPr/>
            </p:nvSpPr>
            <p:spPr>
              <a:xfrm>
                <a:off x="76200" y="10654"/>
                <a:ext cx="660400" cy="736858"/>
              </a:xfrm>
              <a:prstGeom prst="rect">
                <a:avLst/>
              </a:prstGeom>
            </p:spPr>
            <p:txBody>
              <a:bodyPr anchor="ctr" rtlCol="false" tIns="50800" lIns="50800" bIns="50800" rIns="50800"/>
              <a:lstStyle/>
              <a:p>
                <a:pPr algn="ctr">
                  <a:lnSpc>
                    <a:spcPts val="3000"/>
                  </a:lnSpc>
                </a:pPr>
              </a:p>
            </p:txBody>
          </p:sp>
        </p:grpSp>
        <p:sp>
          <p:nvSpPr>
            <p:cNvPr name="AutoShape 13" id="13"/>
            <p:cNvSpPr/>
            <p:nvPr/>
          </p:nvSpPr>
          <p:spPr>
            <a:xfrm flipH="true" flipV="true">
              <a:off x="2078447" y="4877037"/>
              <a:ext cx="11387" cy="3663935"/>
            </a:xfrm>
            <a:prstGeom prst="line">
              <a:avLst/>
            </a:prstGeom>
            <a:ln cap="flat" w="25400">
              <a:solidFill>
                <a:srgbClr val="191919"/>
              </a:solidFill>
              <a:prstDash val="solid"/>
              <a:headEnd type="none" len="sm" w="sm"/>
              <a:tailEnd type="none" len="sm" w="sm"/>
            </a:ln>
          </p:spPr>
        </p:sp>
        <p:grpSp>
          <p:nvGrpSpPr>
            <p:cNvPr name="Group 14" id="14"/>
            <p:cNvGrpSpPr/>
            <p:nvPr/>
          </p:nvGrpSpPr>
          <p:grpSpPr>
            <a:xfrm rot="0">
              <a:off x="1871390" y="4469404"/>
              <a:ext cx="412847" cy="407634"/>
              <a:chOff x="0" y="0"/>
              <a:chExt cx="812800" cy="802537"/>
            </a:xfrm>
          </p:grpSpPr>
          <p:sp>
            <p:nvSpPr>
              <p:cNvPr name="Freeform 15" id="15"/>
              <p:cNvSpPr/>
              <p:nvPr/>
            </p:nvSpPr>
            <p:spPr>
              <a:xfrm flipH="false" flipV="false" rot="0">
                <a:off x="0" y="0"/>
                <a:ext cx="812800" cy="802537"/>
              </a:xfrm>
              <a:custGeom>
                <a:avLst/>
                <a:gdLst/>
                <a:ahLst/>
                <a:cxnLst/>
                <a:rect r="r" b="b" t="t" l="l"/>
                <a:pathLst>
                  <a:path h="802537" w="812800">
                    <a:moveTo>
                      <a:pt x="406400" y="0"/>
                    </a:moveTo>
                    <a:cubicBezTo>
                      <a:pt x="181951" y="0"/>
                      <a:pt x="0" y="179654"/>
                      <a:pt x="0" y="401268"/>
                    </a:cubicBezTo>
                    <a:cubicBezTo>
                      <a:pt x="0" y="622883"/>
                      <a:pt x="181951" y="802537"/>
                      <a:pt x="406400" y="802537"/>
                    </a:cubicBezTo>
                    <a:cubicBezTo>
                      <a:pt x="630849" y="802537"/>
                      <a:pt x="812800" y="622883"/>
                      <a:pt x="812800" y="401268"/>
                    </a:cubicBezTo>
                    <a:cubicBezTo>
                      <a:pt x="812800" y="179654"/>
                      <a:pt x="630849" y="0"/>
                      <a:pt x="406400" y="0"/>
                    </a:cubicBezTo>
                    <a:close/>
                  </a:path>
                </a:pathLst>
              </a:custGeom>
              <a:solidFill>
                <a:srgbClr val="1A7A6C"/>
              </a:solidFill>
              <a:ln w="19050" cap="sq">
                <a:solidFill>
                  <a:srgbClr val="191919"/>
                </a:solidFill>
                <a:prstDash val="solid"/>
                <a:miter/>
              </a:ln>
            </p:spPr>
          </p:sp>
          <p:sp>
            <p:nvSpPr>
              <p:cNvPr name="TextBox 16" id="16"/>
              <p:cNvSpPr txBox="true"/>
              <p:nvPr/>
            </p:nvSpPr>
            <p:spPr>
              <a:xfrm>
                <a:off x="76200" y="8563"/>
                <a:ext cx="660400" cy="718736"/>
              </a:xfrm>
              <a:prstGeom prst="rect">
                <a:avLst/>
              </a:prstGeom>
            </p:spPr>
            <p:txBody>
              <a:bodyPr anchor="ctr" rtlCol="false" tIns="50800" lIns="50800" bIns="50800" rIns="50800"/>
              <a:lstStyle/>
              <a:p>
                <a:pPr algn="ctr">
                  <a:lnSpc>
                    <a:spcPts val="3000"/>
                  </a:lnSpc>
                </a:pPr>
              </a:p>
            </p:txBody>
          </p:sp>
        </p:grpSp>
        <p:grpSp>
          <p:nvGrpSpPr>
            <p:cNvPr name="Group 17" id="17"/>
            <p:cNvGrpSpPr/>
            <p:nvPr/>
          </p:nvGrpSpPr>
          <p:grpSpPr>
            <a:xfrm rot="0">
              <a:off x="1884090" y="8540971"/>
              <a:ext cx="412847" cy="437137"/>
              <a:chOff x="0" y="0"/>
              <a:chExt cx="812800" cy="860622"/>
            </a:xfrm>
          </p:grpSpPr>
          <p:sp>
            <p:nvSpPr>
              <p:cNvPr name="Freeform 18" id="18"/>
              <p:cNvSpPr/>
              <p:nvPr/>
            </p:nvSpPr>
            <p:spPr>
              <a:xfrm flipH="false" flipV="false" rot="0">
                <a:off x="0" y="0"/>
                <a:ext cx="812800" cy="860622"/>
              </a:xfrm>
              <a:custGeom>
                <a:avLst/>
                <a:gdLst/>
                <a:ahLst/>
                <a:cxnLst/>
                <a:rect r="r" b="b" t="t" l="l"/>
                <a:pathLst>
                  <a:path h="860622" w="812800">
                    <a:moveTo>
                      <a:pt x="406400" y="0"/>
                    </a:moveTo>
                    <a:cubicBezTo>
                      <a:pt x="181951" y="0"/>
                      <a:pt x="0" y="192657"/>
                      <a:pt x="0" y="430311"/>
                    </a:cubicBezTo>
                    <a:cubicBezTo>
                      <a:pt x="0" y="667965"/>
                      <a:pt x="181951" y="860622"/>
                      <a:pt x="406400" y="860622"/>
                    </a:cubicBezTo>
                    <a:cubicBezTo>
                      <a:pt x="630849" y="860622"/>
                      <a:pt x="812800" y="667965"/>
                      <a:pt x="812800" y="430311"/>
                    </a:cubicBezTo>
                    <a:cubicBezTo>
                      <a:pt x="812800" y="192657"/>
                      <a:pt x="630849" y="0"/>
                      <a:pt x="406400" y="0"/>
                    </a:cubicBezTo>
                    <a:close/>
                  </a:path>
                </a:pathLst>
              </a:custGeom>
              <a:solidFill>
                <a:srgbClr val="1A7A6C"/>
              </a:solidFill>
              <a:ln w="19050" cap="sq">
                <a:solidFill>
                  <a:srgbClr val="191919"/>
                </a:solidFill>
                <a:prstDash val="solid"/>
                <a:miter/>
              </a:ln>
            </p:spPr>
          </p:sp>
          <p:sp>
            <p:nvSpPr>
              <p:cNvPr name="TextBox 19" id="19"/>
              <p:cNvSpPr txBox="true"/>
              <p:nvPr/>
            </p:nvSpPr>
            <p:spPr>
              <a:xfrm>
                <a:off x="76200" y="14008"/>
                <a:ext cx="660400" cy="765930"/>
              </a:xfrm>
              <a:prstGeom prst="rect">
                <a:avLst/>
              </a:prstGeom>
            </p:spPr>
            <p:txBody>
              <a:bodyPr anchor="ctr" rtlCol="false" tIns="50800" lIns="50800" bIns="50800" rIns="50800"/>
              <a:lstStyle/>
              <a:p>
                <a:pPr algn="ctr">
                  <a:lnSpc>
                    <a:spcPts val="3000"/>
                  </a:lnSpc>
                </a:pPr>
              </a:p>
            </p:txBody>
          </p:sp>
        </p:grpSp>
        <p:sp>
          <p:nvSpPr>
            <p:cNvPr name="TextBox 20" id="20"/>
            <p:cNvSpPr txBox="true"/>
            <p:nvPr/>
          </p:nvSpPr>
          <p:spPr>
            <a:xfrm rot="5400000">
              <a:off x="-722262" y="722262"/>
              <a:ext cx="2444650" cy="1000125"/>
            </a:xfrm>
            <a:prstGeom prst="rect">
              <a:avLst/>
            </a:prstGeom>
          </p:spPr>
          <p:txBody>
            <a:bodyPr anchor="t" rtlCol="false" tIns="0" lIns="0" bIns="0" rIns="0">
              <a:spAutoFit/>
            </a:bodyPr>
            <a:lstStyle/>
            <a:p>
              <a:pPr algn="ctr">
                <a:lnSpc>
                  <a:spcPts val="3000"/>
                </a:lnSpc>
              </a:pPr>
              <a:r>
                <a:rPr lang="en-US" sz="2000" b="true">
                  <a:solidFill>
                    <a:srgbClr val="191919"/>
                  </a:solidFill>
                  <a:latin typeface="Poppins Bold"/>
                  <a:ea typeface="Poppins Bold"/>
                  <a:cs typeface="Poppins Bold"/>
                  <a:sym typeface="Poppins Bold"/>
                </a:rPr>
                <a:t>Users:</a:t>
              </a:r>
              <a:r>
                <a:rPr lang="en-US" sz="2000">
                  <a:solidFill>
                    <a:srgbClr val="191919"/>
                  </a:solidFill>
                  <a:latin typeface="Poppins"/>
                  <a:ea typeface="Poppins"/>
                  <a:cs typeface="Poppins"/>
                  <a:sym typeface="Poppins"/>
                </a:rPr>
                <a:t> 1000</a:t>
              </a:r>
            </a:p>
            <a:p>
              <a:pPr algn="ctr">
                <a:lnSpc>
                  <a:spcPts val="3000"/>
                </a:lnSpc>
              </a:pPr>
              <a:r>
                <a:rPr lang="en-US" sz="2000" b="true">
                  <a:solidFill>
                    <a:srgbClr val="191919"/>
                  </a:solidFill>
                  <a:latin typeface="Poppins Bold"/>
                  <a:ea typeface="Poppins Bold"/>
                  <a:cs typeface="Poppins Bold"/>
                  <a:sym typeface="Poppins Bold"/>
                </a:rPr>
                <a:t>Partners:</a:t>
              </a:r>
              <a:r>
                <a:rPr lang="en-US" sz="2000">
                  <a:solidFill>
                    <a:srgbClr val="191919"/>
                  </a:solidFill>
                  <a:latin typeface="Poppins"/>
                  <a:ea typeface="Poppins"/>
                  <a:cs typeface="Poppins"/>
                  <a:sym typeface="Poppins"/>
                </a:rPr>
                <a:t> 5</a:t>
              </a:r>
            </a:p>
          </p:txBody>
        </p:sp>
        <p:sp>
          <p:nvSpPr>
            <p:cNvPr name="TextBox 21" id="21"/>
            <p:cNvSpPr txBox="true"/>
            <p:nvPr/>
          </p:nvSpPr>
          <p:spPr>
            <a:xfrm rot="5400000">
              <a:off x="204160" y="939287"/>
              <a:ext cx="2444650" cy="566076"/>
            </a:xfrm>
            <a:prstGeom prst="rect">
              <a:avLst/>
            </a:prstGeom>
          </p:spPr>
          <p:txBody>
            <a:bodyPr anchor="t" rtlCol="false" tIns="0" lIns="0" bIns="0" rIns="0">
              <a:spAutoFit/>
            </a:bodyPr>
            <a:lstStyle/>
            <a:p>
              <a:pPr algn="ctr" marL="0" indent="0" lvl="0">
                <a:lnSpc>
                  <a:spcPts val="3499"/>
                </a:lnSpc>
              </a:pPr>
              <a:r>
                <a:rPr lang="en-US" b="true" sz="2499">
                  <a:solidFill>
                    <a:srgbClr val="191919"/>
                  </a:solidFill>
                  <a:latin typeface="Poppins Bold"/>
                  <a:ea typeface="Poppins Bold"/>
                  <a:cs typeface="Poppins Bold"/>
                  <a:sym typeface="Poppins Bold"/>
                </a:rPr>
                <a:t>Year 1</a:t>
              </a:r>
            </a:p>
          </p:txBody>
        </p:sp>
        <p:sp>
          <p:nvSpPr>
            <p:cNvPr name="TextBox 22" id="22"/>
            <p:cNvSpPr txBox="true"/>
            <p:nvPr/>
          </p:nvSpPr>
          <p:spPr>
            <a:xfrm rot="5400000">
              <a:off x="113844" y="4548938"/>
              <a:ext cx="2624888" cy="566076"/>
            </a:xfrm>
            <a:prstGeom prst="rect">
              <a:avLst/>
            </a:prstGeom>
          </p:spPr>
          <p:txBody>
            <a:bodyPr anchor="t" rtlCol="false" tIns="0" lIns="0" bIns="0" rIns="0">
              <a:spAutoFit/>
            </a:bodyPr>
            <a:lstStyle/>
            <a:p>
              <a:pPr algn="ctr" marL="0" indent="0" lvl="0">
                <a:lnSpc>
                  <a:spcPts val="3499"/>
                </a:lnSpc>
              </a:pPr>
              <a:r>
                <a:rPr lang="en-US" b="true" sz="2499">
                  <a:solidFill>
                    <a:srgbClr val="191919"/>
                  </a:solidFill>
                  <a:latin typeface="Poppins Bold"/>
                  <a:ea typeface="Poppins Bold"/>
                  <a:cs typeface="Poppins Bold"/>
                  <a:sym typeface="Poppins Bold"/>
                </a:rPr>
                <a:t>Year 2</a:t>
              </a:r>
            </a:p>
          </p:txBody>
        </p:sp>
        <p:sp>
          <p:nvSpPr>
            <p:cNvPr name="TextBox 23" id="23"/>
            <p:cNvSpPr txBox="true"/>
            <p:nvPr/>
          </p:nvSpPr>
          <p:spPr>
            <a:xfrm rot="5400000">
              <a:off x="-812185" y="4331912"/>
              <a:ext cx="2624888" cy="1000125"/>
            </a:xfrm>
            <a:prstGeom prst="rect">
              <a:avLst/>
            </a:prstGeom>
          </p:spPr>
          <p:txBody>
            <a:bodyPr anchor="t" rtlCol="false" tIns="0" lIns="0" bIns="0" rIns="0">
              <a:spAutoFit/>
            </a:bodyPr>
            <a:lstStyle/>
            <a:p>
              <a:pPr algn="ctr">
                <a:lnSpc>
                  <a:spcPts val="3000"/>
                </a:lnSpc>
              </a:pPr>
              <a:r>
                <a:rPr lang="en-US" sz="2000" b="true">
                  <a:solidFill>
                    <a:srgbClr val="191919"/>
                  </a:solidFill>
                  <a:latin typeface="Poppins Bold"/>
                  <a:ea typeface="Poppins Bold"/>
                  <a:cs typeface="Poppins Bold"/>
                  <a:sym typeface="Poppins Bold"/>
                </a:rPr>
                <a:t>Users:</a:t>
              </a:r>
              <a:r>
                <a:rPr lang="en-US" sz="2000">
                  <a:solidFill>
                    <a:srgbClr val="191919"/>
                  </a:solidFill>
                  <a:latin typeface="Poppins"/>
                  <a:ea typeface="Poppins"/>
                  <a:cs typeface="Poppins"/>
                  <a:sym typeface="Poppins"/>
                </a:rPr>
                <a:t> 20,000</a:t>
              </a:r>
            </a:p>
            <a:p>
              <a:pPr algn="ctr">
                <a:lnSpc>
                  <a:spcPts val="3000"/>
                </a:lnSpc>
              </a:pPr>
              <a:r>
                <a:rPr lang="en-US" sz="2000" b="true">
                  <a:solidFill>
                    <a:srgbClr val="191919"/>
                  </a:solidFill>
                  <a:latin typeface="Poppins Bold"/>
                  <a:ea typeface="Poppins Bold"/>
                  <a:cs typeface="Poppins Bold"/>
                  <a:sym typeface="Poppins Bold"/>
                </a:rPr>
                <a:t>Partners:</a:t>
              </a:r>
              <a:r>
                <a:rPr lang="en-US" sz="2000">
                  <a:solidFill>
                    <a:srgbClr val="191919"/>
                  </a:solidFill>
                  <a:latin typeface="Poppins"/>
                  <a:ea typeface="Poppins"/>
                  <a:cs typeface="Poppins"/>
                  <a:sym typeface="Poppins"/>
                </a:rPr>
                <a:t> 20</a:t>
              </a:r>
            </a:p>
          </p:txBody>
        </p:sp>
        <p:sp>
          <p:nvSpPr>
            <p:cNvPr name="TextBox 24" id="24"/>
            <p:cNvSpPr txBox="true"/>
            <p:nvPr/>
          </p:nvSpPr>
          <p:spPr>
            <a:xfrm rot="5400000">
              <a:off x="-14375" y="8338824"/>
              <a:ext cx="2805125" cy="566076"/>
            </a:xfrm>
            <a:prstGeom prst="rect">
              <a:avLst/>
            </a:prstGeom>
          </p:spPr>
          <p:txBody>
            <a:bodyPr anchor="t" rtlCol="false" tIns="0" lIns="0" bIns="0" rIns="0">
              <a:spAutoFit/>
            </a:bodyPr>
            <a:lstStyle/>
            <a:p>
              <a:pPr algn="ctr" marL="0" indent="0" lvl="0">
                <a:lnSpc>
                  <a:spcPts val="3499"/>
                </a:lnSpc>
              </a:pPr>
              <a:r>
                <a:rPr lang="en-US" b="true" sz="2499">
                  <a:solidFill>
                    <a:srgbClr val="191919"/>
                  </a:solidFill>
                  <a:latin typeface="Poppins Bold"/>
                  <a:ea typeface="Poppins Bold"/>
                  <a:cs typeface="Poppins Bold"/>
                  <a:sym typeface="Poppins Bold"/>
                </a:rPr>
                <a:t>Year 3</a:t>
              </a:r>
            </a:p>
          </p:txBody>
        </p:sp>
        <p:sp>
          <p:nvSpPr>
            <p:cNvPr name="TextBox 25" id="25"/>
            <p:cNvSpPr txBox="true"/>
            <p:nvPr/>
          </p:nvSpPr>
          <p:spPr>
            <a:xfrm rot="5400000">
              <a:off x="-864204" y="8121800"/>
              <a:ext cx="2805125" cy="1000125"/>
            </a:xfrm>
            <a:prstGeom prst="rect">
              <a:avLst/>
            </a:prstGeom>
          </p:spPr>
          <p:txBody>
            <a:bodyPr anchor="t" rtlCol="false" tIns="0" lIns="0" bIns="0" rIns="0">
              <a:spAutoFit/>
            </a:bodyPr>
            <a:lstStyle/>
            <a:p>
              <a:pPr algn="ctr">
                <a:lnSpc>
                  <a:spcPts val="3000"/>
                </a:lnSpc>
              </a:pPr>
              <a:r>
                <a:rPr lang="en-US" sz="2000" b="true">
                  <a:solidFill>
                    <a:srgbClr val="191919"/>
                  </a:solidFill>
                  <a:latin typeface="Poppins Bold"/>
                  <a:ea typeface="Poppins Bold"/>
                  <a:cs typeface="Poppins Bold"/>
                  <a:sym typeface="Poppins Bold"/>
                </a:rPr>
                <a:t>Users:</a:t>
              </a:r>
              <a:r>
                <a:rPr lang="en-US" sz="2000">
                  <a:solidFill>
                    <a:srgbClr val="191919"/>
                  </a:solidFill>
                  <a:latin typeface="Poppins"/>
                  <a:ea typeface="Poppins"/>
                  <a:cs typeface="Poppins"/>
                  <a:sym typeface="Poppins"/>
                </a:rPr>
                <a:t> 200,000</a:t>
              </a:r>
            </a:p>
            <a:p>
              <a:pPr algn="ctr">
                <a:lnSpc>
                  <a:spcPts val="3000"/>
                </a:lnSpc>
              </a:pPr>
              <a:r>
                <a:rPr lang="en-US" sz="2000" b="true">
                  <a:solidFill>
                    <a:srgbClr val="191919"/>
                  </a:solidFill>
                  <a:latin typeface="Poppins Bold"/>
                  <a:ea typeface="Poppins Bold"/>
                  <a:cs typeface="Poppins Bold"/>
                  <a:sym typeface="Poppins Bold"/>
                </a:rPr>
                <a:t>Partners: </a:t>
              </a:r>
              <a:r>
                <a:rPr lang="en-US" sz="2000">
                  <a:solidFill>
                    <a:srgbClr val="191919"/>
                  </a:solidFill>
                  <a:latin typeface="Poppins"/>
                  <a:ea typeface="Poppins"/>
                  <a:cs typeface="Poppins"/>
                  <a:sym typeface="Poppins"/>
                </a:rPr>
                <a:t>60</a:t>
              </a:r>
            </a:p>
          </p:txBody>
        </p:sp>
      </p:grpSp>
      <p:grpSp>
        <p:nvGrpSpPr>
          <p:cNvPr name="Group 26" id="26"/>
          <p:cNvGrpSpPr/>
          <p:nvPr/>
        </p:nvGrpSpPr>
        <p:grpSpPr>
          <a:xfrm rot="0">
            <a:off x="16420234" y="-1703146"/>
            <a:ext cx="3735531" cy="373553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14AF7F">
                      <a:alpha val="100000"/>
                    </a:srgbClr>
                  </a:gs>
                  <a:gs pos="100000">
                    <a:srgbClr val="0C3D23">
                      <a:alpha val="100000"/>
                    </a:srgbClr>
                  </a:gs>
                </a:gsLst>
                <a:lin ang="0"/>
              </a:gradFill>
              <a:prstDash val="solid"/>
              <a:miter/>
            </a:ln>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224291" y="8081567"/>
            <a:ext cx="3735531" cy="373553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14AF7F">
                      <a:alpha val="100000"/>
                    </a:srgbClr>
                  </a:gs>
                  <a:gs pos="100000">
                    <a:srgbClr val="0C3D23">
                      <a:alpha val="100000"/>
                    </a:srgbClr>
                  </a:gs>
                </a:gsLst>
                <a:lin ang="0"/>
              </a:gradFill>
              <a:prstDash val="solid"/>
              <a:miter/>
            </a:ln>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32" id="32"/>
          <p:cNvSpPr/>
          <p:nvPr/>
        </p:nvSpPr>
        <p:spPr>
          <a:xfrm flipH="true" flipV="false" rot="-699639">
            <a:off x="-6160950" y="-5250217"/>
            <a:ext cx="13608849" cy="9004938"/>
          </a:xfrm>
          <a:custGeom>
            <a:avLst/>
            <a:gdLst/>
            <a:ahLst/>
            <a:cxnLst/>
            <a:rect r="r" b="b" t="t" l="l"/>
            <a:pathLst>
              <a:path h="9004938" w="13608849">
                <a:moveTo>
                  <a:pt x="13608849" y="0"/>
                </a:moveTo>
                <a:lnTo>
                  <a:pt x="0" y="0"/>
                </a:lnTo>
                <a:lnTo>
                  <a:pt x="0" y="9004938"/>
                </a:lnTo>
                <a:lnTo>
                  <a:pt x="13608849" y="9004938"/>
                </a:lnTo>
                <a:lnTo>
                  <a:pt x="13608849"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sp>
        <p:nvSpPr>
          <p:cNvPr name="Freeform 33" id="33"/>
          <p:cNvSpPr/>
          <p:nvPr/>
        </p:nvSpPr>
        <p:spPr>
          <a:xfrm flipH="true" flipV="false" rot="-699639">
            <a:off x="11902547" y="2311052"/>
            <a:ext cx="13608849" cy="9004938"/>
          </a:xfrm>
          <a:custGeom>
            <a:avLst/>
            <a:gdLst/>
            <a:ahLst/>
            <a:cxnLst/>
            <a:rect r="r" b="b" t="t" l="l"/>
            <a:pathLst>
              <a:path h="9004938" w="13608849">
                <a:moveTo>
                  <a:pt x="13608850" y="0"/>
                </a:moveTo>
                <a:lnTo>
                  <a:pt x="0" y="0"/>
                </a:lnTo>
                <a:lnTo>
                  <a:pt x="0" y="9004938"/>
                </a:lnTo>
                <a:lnTo>
                  <a:pt x="13608850" y="9004938"/>
                </a:lnTo>
                <a:lnTo>
                  <a:pt x="1360885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086100"/>
            <a:chOff x="0" y="0"/>
            <a:chExt cx="4816593" cy="812800"/>
          </a:xfrm>
        </p:grpSpPr>
        <p:sp>
          <p:nvSpPr>
            <p:cNvPr name="Freeform 3" id="3"/>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276670"/>
            </a:solidFill>
          </p:spPr>
        </p:sp>
        <p:sp>
          <p:nvSpPr>
            <p:cNvPr name="TextBox 4" id="4"/>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586068" y="-1808676"/>
            <a:ext cx="3172137" cy="4114800"/>
          </a:xfrm>
          <a:custGeom>
            <a:avLst/>
            <a:gdLst/>
            <a:ahLst/>
            <a:cxnLst/>
            <a:rect r="r" b="b" t="t" l="l"/>
            <a:pathLst>
              <a:path h="4114800" w="3172137">
                <a:moveTo>
                  <a:pt x="0" y="0"/>
                </a:moveTo>
                <a:lnTo>
                  <a:pt x="3172136" y="0"/>
                </a:lnTo>
                <a:lnTo>
                  <a:pt x="31721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384715" y="-252849"/>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205429" y="7000139"/>
            <a:ext cx="3746177" cy="574582"/>
            <a:chOff x="0" y="0"/>
            <a:chExt cx="1180259" cy="181026"/>
          </a:xfrm>
        </p:grpSpPr>
        <p:sp>
          <p:nvSpPr>
            <p:cNvPr name="Freeform 8" id="8"/>
            <p:cNvSpPr/>
            <p:nvPr/>
          </p:nvSpPr>
          <p:spPr>
            <a:xfrm flipH="false" flipV="false" rot="0">
              <a:off x="0" y="0"/>
              <a:ext cx="1180259" cy="181026"/>
            </a:xfrm>
            <a:custGeom>
              <a:avLst/>
              <a:gdLst/>
              <a:ahLst/>
              <a:cxnLst/>
              <a:rect r="r" b="b" t="t" l="l"/>
              <a:pathLst>
                <a:path h="181026" w="1180259">
                  <a:moveTo>
                    <a:pt x="90513" y="0"/>
                  </a:moveTo>
                  <a:lnTo>
                    <a:pt x="1089746" y="0"/>
                  </a:lnTo>
                  <a:cubicBezTo>
                    <a:pt x="1113752" y="0"/>
                    <a:pt x="1136774" y="9536"/>
                    <a:pt x="1153749" y="26511"/>
                  </a:cubicBezTo>
                  <a:cubicBezTo>
                    <a:pt x="1170723" y="43485"/>
                    <a:pt x="1180259" y="66507"/>
                    <a:pt x="1180259" y="90513"/>
                  </a:cubicBezTo>
                  <a:lnTo>
                    <a:pt x="1180259" y="90513"/>
                  </a:lnTo>
                  <a:cubicBezTo>
                    <a:pt x="1180259" y="114518"/>
                    <a:pt x="1170723" y="137541"/>
                    <a:pt x="1153749" y="154515"/>
                  </a:cubicBezTo>
                  <a:cubicBezTo>
                    <a:pt x="1136774" y="171490"/>
                    <a:pt x="1113752" y="181026"/>
                    <a:pt x="1089746"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true">
              <a:gsLst>
                <a:gs pos="0">
                  <a:srgbClr val="14AF7F">
                    <a:alpha val="100000"/>
                  </a:srgbClr>
                </a:gs>
                <a:gs pos="100000">
                  <a:srgbClr val="0C3D23">
                    <a:alpha val="100000"/>
                  </a:srgbClr>
                </a:gs>
              </a:gsLst>
              <a:lin ang="0"/>
            </a:gradFill>
            <a:ln cap="rnd">
              <a:noFill/>
              <a:prstDash val="solid"/>
              <a:round/>
            </a:ln>
          </p:spPr>
        </p:sp>
        <p:sp>
          <p:nvSpPr>
            <p:cNvPr name="TextBox 9" id="9"/>
            <p:cNvSpPr txBox="true"/>
            <p:nvPr/>
          </p:nvSpPr>
          <p:spPr>
            <a:xfrm>
              <a:off x="0" y="-57150"/>
              <a:ext cx="1180259" cy="238176"/>
            </a:xfrm>
            <a:prstGeom prst="rect">
              <a:avLst/>
            </a:prstGeom>
          </p:spPr>
          <p:txBody>
            <a:bodyPr anchor="ctr" rtlCol="false" tIns="0" lIns="0" bIns="0" rIns="0"/>
            <a:lstStyle/>
            <a:p>
              <a:pPr algn="ctr">
                <a:lnSpc>
                  <a:spcPts val="2660"/>
                </a:lnSpc>
              </a:pPr>
              <a:r>
                <a:rPr lang="en-US" b="true" sz="1900">
                  <a:solidFill>
                    <a:srgbClr val="FFFFFF"/>
                  </a:solidFill>
                  <a:latin typeface="Poppins Bold"/>
                  <a:ea typeface="Poppins Bold"/>
                  <a:cs typeface="Poppins Bold"/>
                  <a:sym typeface="Poppins Bold"/>
                </a:rPr>
                <a:t>Amazzal Youssef</a:t>
              </a:r>
            </a:p>
          </p:txBody>
        </p:sp>
      </p:grpSp>
      <p:grpSp>
        <p:nvGrpSpPr>
          <p:cNvPr name="Group 10" id="10"/>
          <p:cNvGrpSpPr/>
          <p:nvPr/>
        </p:nvGrpSpPr>
        <p:grpSpPr>
          <a:xfrm rot="0">
            <a:off x="11249445" y="7000139"/>
            <a:ext cx="3383997" cy="574582"/>
            <a:chOff x="0" y="0"/>
            <a:chExt cx="1066152" cy="181026"/>
          </a:xfrm>
        </p:grpSpPr>
        <p:sp>
          <p:nvSpPr>
            <p:cNvPr name="Freeform 11" id="11"/>
            <p:cNvSpPr/>
            <p:nvPr/>
          </p:nvSpPr>
          <p:spPr>
            <a:xfrm flipH="false" flipV="false" rot="0">
              <a:off x="0" y="0"/>
              <a:ext cx="1066152" cy="181026"/>
            </a:xfrm>
            <a:custGeom>
              <a:avLst/>
              <a:gdLst/>
              <a:ahLst/>
              <a:cxnLst/>
              <a:rect r="r" b="b" t="t" l="l"/>
              <a:pathLst>
                <a:path h="181026" w="1066152">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true">
              <a:gsLst>
                <a:gs pos="0">
                  <a:srgbClr val="14AF7F">
                    <a:alpha val="100000"/>
                  </a:srgbClr>
                </a:gs>
                <a:gs pos="100000">
                  <a:srgbClr val="0C3D23">
                    <a:alpha val="100000"/>
                  </a:srgbClr>
                </a:gs>
              </a:gsLst>
              <a:lin ang="0"/>
            </a:gradFill>
            <a:ln cap="rnd">
              <a:noFill/>
              <a:prstDash val="solid"/>
              <a:round/>
            </a:ln>
          </p:spPr>
        </p:sp>
        <p:sp>
          <p:nvSpPr>
            <p:cNvPr name="TextBox 12" id="12"/>
            <p:cNvSpPr txBox="true"/>
            <p:nvPr/>
          </p:nvSpPr>
          <p:spPr>
            <a:xfrm>
              <a:off x="0" y="-66675"/>
              <a:ext cx="1066152" cy="247701"/>
            </a:xfrm>
            <a:prstGeom prst="rect">
              <a:avLst/>
            </a:prstGeom>
          </p:spPr>
          <p:txBody>
            <a:bodyPr anchor="ctr" rtlCol="false" tIns="0" lIns="0" bIns="0" rIns="0"/>
            <a:lstStyle/>
            <a:p>
              <a:pPr algn="ctr">
                <a:lnSpc>
                  <a:spcPts val="2800"/>
                </a:lnSpc>
              </a:pPr>
              <a:r>
                <a:rPr lang="en-US" b="true" sz="2000">
                  <a:solidFill>
                    <a:srgbClr val="FFFFFF"/>
                  </a:solidFill>
                  <a:latin typeface="Poppins Bold"/>
                  <a:ea typeface="Poppins Bold"/>
                  <a:cs typeface="Poppins Bold"/>
                  <a:sym typeface="Poppins Bold"/>
                </a:rPr>
                <a:t>EL GHAZOUANI Hamza</a:t>
              </a:r>
            </a:p>
          </p:txBody>
        </p:sp>
      </p:grpSp>
      <p:grpSp>
        <p:nvGrpSpPr>
          <p:cNvPr name="Group 13" id="13"/>
          <p:cNvGrpSpPr>
            <a:grpSpLocks noChangeAspect="true"/>
          </p:cNvGrpSpPr>
          <p:nvPr/>
        </p:nvGrpSpPr>
        <p:grpSpPr>
          <a:xfrm rot="0">
            <a:off x="11405993" y="3793984"/>
            <a:ext cx="3070901" cy="3070901"/>
            <a:chOff x="0" y="0"/>
            <a:chExt cx="14840029" cy="14840029"/>
          </a:xfrm>
        </p:grpSpPr>
        <p:sp>
          <p:nvSpPr>
            <p:cNvPr name="Freeform 14" id="14"/>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1C5739"/>
            </a:solidFill>
          </p:spPr>
        </p:sp>
        <p:sp>
          <p:nvSpPr>
            <p:cNvPr name="Freeform 15" id="15"/>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76670"/>
            </a:solidFill>
          </p:spPr>
        </p:sp>
        <p:sp>
          <p:nvSpPr>
            <p:cNvPr name="Freeform 16" id="16"/>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1443" t="-51758" r="-48500" b="-49061"/>
              </a:stretch>
            </a:blipFill>
          </p:spPr>
        </p:sp>
      </p:grpSp>
      <p:sp>
        <p:nvSpPr>
          <p:cNvPr name="Freeform 17" id="17"/>
          <p:cNvSpPr/>
          <p:nvPr/>
        </p:nvSpPr>
        <p:spPr>
          <a:xfrm flipH="true" flipV="false" rot="217964">
            <a:off x="15541469" y="5565587"/>
            <a:ext cx="13608849" cy="9004938"/>
          </a:xfrm>
          <a:custGeom>
            <a:avLst/>
            <a:gdLst/>
            <a:ahLst/>
            <a:cxnLst/>
            <a:rect r="r" b="b" t="t" l="l"/>
            <a:pathLst>
              <a:path h="9004938" w="13608849">
                <a:moveTo>
                  <a:pt x="13608849" y="0"/>
                </a:moveTo>
                <a:lnTo>
                  <a:pt x="0" y="0"/>
                </a:lnTo>
                <a:lnTo>
                  <a:pt x="0" y="9004938"/>
                </a:lnTo>
                <a:lnTo>
                  <a:pt x="13608849" y="9004938"/>
                </a:lnTo>
                <a:lnTo>
                  <a:pt x="13608849" y="0"/>
                </a:lnTo>
                <a:close/>
              </a:path>
            </a:pathLst>
          </a:custGeom>
          <a:blipFill>
            <a:blip r:embed="rId8">
              <a:alphaModFix amt="9999"/>
              <a:extLst>
                <a:ext uri="{96DAC541-7B7A-43D3-8B79-37D633B846F1}">
                  <asvg:svgBlip xmlns:asvg="http://schemas.microsoft.com/office/drawing/2016/SVG/main" r:embed="rId9"/>
                </a:ext>
              </a:extLst>
            </a:blip>
            <a:stretch>
              <a:fillRect l="0" t="0" r="0" b="0"/>
            </a:stretch>
          </a:blipFill>
        </p:spPr>
      </p:sp>
      <p:grpSp>
        <p:nvGrpSpPr>
          <p:cNvPr name="Group 18" id="18"/>
          <p:cNvGrpSpPr/>
          <p:nvPr/>
        </p:nvGrpSpPr>
        <p:grpSpPr>
          <a:xfrm rot="0">
            <a:off x="7565933" y="7000139"/>
            <a:ext cx="3568347" cy="609777"/>
            <a:chOff x="0" y="0"/>
            <a:chExt cx="1124233" cy="192114"/>
          </a:xfrm>
        </p:grpSpPr>
        <p:sp>
          <p:nvSpPr>
            <p:cNvPr name="Freeform 19" id="19"/>
            <p:cNvSpPr/>
            <p:nvPr/>
          </p:nvSpPr>
          <p:spPr>
            <a:xfrm flipH="false" flipV="false" rot="0">
              <a:off x="0" y="0"/>
              <a:ext cx="1124233" cy="192114"/>
            </a:xfrm>
            <a:custGeom>
              <a:avLst/>
              <a:gdLst/>
              <a:ahLst/>
              <a:cxnLst/>
              <a:rect r="r" b="b" t="t" l="l"/>
              <a:pathLst>
                <a:path h="192114" w="1124233">
                  <a:moveTo>
                    <a:pt x="96057" y="0"/>
                  </a:moveTo>
                  <a:lnTo>
                    <a:pt x="1028176" y="0"/>
                  </a:lnTo>
                  <a:cubicBezTo>
                    <a:pt x="1081226" y="0"/>
                    <a:pt x="1124233" y="43006"/>
                    <a:pt x="1124233" y="96057"/>
                  </a:cubicBezTo>
                  <a:lnTo>
                    <a:pt x="1124233" y="96057"/>
                  </a:lnTo>
                  <a:cubicBezTo>
                    <a:pt x="1124233" y="149108"/>
                    <a:pt x="1081226" y="192114"/>
                    <a:pt x="1028176" y="192114"/>
                  </a:cubicBezTo>
                  <a:lnTo>
                    <a:pt x="96057" y="192114"/>
                  </a:lnTo>
                  <a:cubicBezTo>
                    <a:pt x="43006" y="192114"/>
                    <a:pt x="0" y="149108"/>
                    <a:pt x="0" y="96057"/>
                  </a:cubicBezTo>
                  <a:lnTo>
                    <a:pt x="0" y="96057"/>
                  </a:lnTo>
                  <a:cubicBezTo>
                    <a:pt x="0" y="43006"/>
                    <a:pt x="43006" y="0"/>
                    <a:pt x="96057" y="0"/>
                  </a:cubicBezTo>
                  <a:close/>
                </a:path>
              </a:pathLst>
            </a:custGeom>
            <a:gradFill rotWithShape="true">
              <a:gsLst>
                <a:gs pos="0">
                  <a:srgbClr val="14AF7F">
                    <a:alpha val="100000"/>
                  </a:srgbClr>
                </a:gs>
                <a:gs pos="100000">
                  <a:srgbClr val="0C3D23">
                    <a:alpha val="100000"/>
                  </a:srgbClr>
                </a:gs>
              </a:gsLst>
              <a:lin ang="0"/>
            </a:gradFill>
            <a:ln cap="rnd">
              <a:noFill/>
              <a:prstDash val="solid"/>
              <a:round/>
            </a:ln>
          </p:spPr>
        </p:sp>
        <p:sp>
          <p:nvSpPr>
            <p:cNvPr name="TextBox 20" id="20"/>
            <p:cNvSpPr txBox="true"/>
            <p:nvPr/>
          </p:nvSpPr>
          <p:spPr>
            <a:xfrm>
              <a:off x="0" y="-57150"/>
              <a:ext cx="1124233" cy="249264"/>
            </a:xfrm>
            <a:prstGeom prst="rect">
              <a:avLst/>
            </a:prstGeom>
          </p:spPr>
          <p:txBody>
            <a:bodyPr anchor="ctr" rtlCol="false" tIns="0" lIns="0" bIns="0" rIns="0"/>
            <a:lstStyle/>
            <a:p>
              <a:pPr algn="ctr">
                <a:lnSpc>
                  <a:spcPts val="2520"/>
                </a:lnSpc>
              </a:pPr>
              <a:r>
                <a:rPr lang="en-US" b="true" sz="1800">
                  <a:solidFill>
                    <a:srgbClr val="FFFFFF"/>
                  </a:solidFill>
                  <a:latin typeface="Poppins Bold"/>
                  <a:ea typeface="Poppins Bold"/>
                  <a:cs typeface="Poppins Bold"/>
                  <a:sym typeface="Poppins Bold"/>
                </a:rPr>
                <a:t>BENHIMA Mohamed-amine</a:t>
              </a:r>
            </a:p>
          </p:txBody>
        </p:sp>
      </p:grpSp>
      <p:grpSp>
        <p:nvGrpSpPr>
          <p:cNvPr name="Group 21" id="21"/>
          <p:cNvGrpSpPr>
            <a:grpSpLocks noChangeAspect="true"/>
          </p:cNvGrpSpPr>
          <p:nvPr/>
        </p:nvGrpSpPr>
        <p:grpSpPr>
          <a:xfrm rot="0">
            <a:off x="7814656" y="3793984"/>
            <a:ext cx="3070901" cy="3070901"/>
            <a:chOff x="0" y="0"/>
            <a:chExt cx="14840029" cy="14840029"/>
          </a:xfrm>
        </p:grpSpPr>
        <p:sp>
          <p:nvSpPr>
            <p:cNvPr name="Freeform 22" id="2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1C5739"/>
            </a:solidFill>
          </p:spPr>
        </p:sp>
        <p:sp>
          <p:nvSpPr>
            <p:cNvPr name="Freeform 23" id="2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76670"/>
            </a:solidFill>
          </p:spPr>
        </p:sp>
        <p:sp>
          <p:nvSpPr>
            <p:cNvPr name="Freeform 24" id="2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19317" t="-37212" r="-14478" b="-41979"/>
              </a:stretch>
            </a:blipFill>
          </p:spPr>
        </p:sp>
      </p:grpSp>
      <p:grpSp>
        <p:nvGrpSpPr>
          <p:cNvPr name="Group 25" id="25"/>
          <p:cNvGrpSpPr>
            <a:grpSpLocks noChangeAspect="true"/>
          </p:cNvGrpSpPr>
          <p:nvPr/>
        </p:nvGrpSpPr>
        <p:grpSpPr>
          <a:xfrm rot="0">
            <a:off x="543067" y="3793984"/>
            <a:ext cx="3070901" cy="3070901"/>
            <a:chOff x="0" y="0"/>
            <a:chExt cx="14840029" cy="14840029"/>
          </a:xfrm>
        </p:grpSpPr>
        <p:sp>
          <p:nvSpPr>
            <p:cNvPr name="Freeform 26" id="2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1C5739"/>
            </a:solidFill>
          </p:spPr>
        </p:sp>
        <p:sp>
          <p:nvSpPr>
            <p:cNvPr name="Freeform 27" id="2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76670"/>
            </a:solidFill>
          </p:spPr>
        </p:sp>
        <p:sp>
          <p:nvSpPr>
            <p:cNvPr name="Freeform 28" id="2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223" t="0" r="223" b="0"/>
              </a:stretch>
            </a:blipFill>
          </p:spPr>
        </p:sp>
      </p:grpSp>
      <p:sp>
        <p:nvSpPr>
          <p:cNvPr name="Freeform 29" id="29"/>
          <p:cNvSpPr/>
          <p:nvPr/>
        </p:nvSpPr>
        <p:spPr>
          <a:xfrm flipH="true" flipV="false" rot="-8601115">
            <a:off x="-9016213" y="5784531"/>
            <a:ext cx="13608849" cy="9004938"/>
          </a:xfrm>
          <a:custGeom>
            <a:avLst/>
            <a:gdLst/>
            <a:ahLst/>
            <a:cxnLst/>
            <a:rect r="r" b="b" t="t" l="l"/>
            <a:pathLst>
              <a:path h="9004938" w="13608849">
                <a:moveTo>
                  <a:pt x="13608849" y="0"/>
                </a:moveTo>
                <a:lnTo>
                  <a:pt x="0" y="0"/>
                </a:lnTo>
                <a:lnTo>
                  <a:pt x="0" y="9004938"/>
                </a:lnTo>
                <a:lnTo>
                  <a:pt x="13608849" y="9004938"/>
                </a:lnTo>
                <a:lnTo>
                  <a:pt x="13608849" y="0"/>
                </a:lnTo>
                <a:close/>
              </a:path>
            </a:pathLst>
          </a:custGeom>
          <a:blipFill>
            <a:blip r:embed="rId8">
              <a:alphaModFix amt="9999"/>
              <a:extLst>
                <a:ext uri="{96DAC541-7B7A-43D3-8B79-37D633B846F1}">
                  <asvg:svgBlip xmlns:asvg="http://schemas.microsoft.com/office/drawing/2016/SVG/main" r:embed="rId9"/>
                </a:ext>
              </a:extLst>
            </a:blip>
            <a:stretch>
              <a:fillRect l="0" t="0" r="0" b="0"/>
            </a:stretch>
          </a:blipFill>
        </p:spPr>
      </p:sp>
      <p:grpSp>
        <p:nvGrpSpPr>
          <p:cNvPr name="Group 30" id="30"/>
          <p:cNvGrpSpPr/>
          <p:nvPr/>
        </p:nvGrpSpPr>
        <p:grpSpPr>
          <a:xfrm rot="0">
            <a:off x="14748607" y="7000139"/>
            <a:ext cx="3383997" cy="574582"/>
            <a:chOff x="0" y="0"/>
            <a:chExt cx="1066152" cy="181026"/>
          </a:xfrm>
        </p:grpSpPr>
        <p:sp>
          <p:nvSpPr>
            <p:cNvPr name="Freeform 31" id="31"/>
            <p:cNvSpPr/>
            <p:nvPr/>
          </p:nvSpPr>
          <p:spPr>
            <a:xfrm flipH="false" flipV="false" rot="0">
              <a:off x="0" y="0"/>
              <a:ext cx="1066152" cy="181026"/>
            </a:xfrm>
            <a:custGeom>
              <a:avLst/>
              <a:gdLst/>
              <a:ahLst/>
              <a:cxnLst/>
              <a:rect r="r" b="b" t="t" l="l"/>
              <a:pathLst>
                <a:path h="181026" w="1066152">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true">
              <a:gsLst>
                <a:gs pos="0">
                  <a:srgbClr val="14AF7F">
                    <a:alpha val="100000"/>
                  </a:srgbClr>
                </a:gs>
                <a:gs pos="100000">
                  <a:srgbClr val="0C3D23">
                    <a:alpha val="100000"/>
                  </a:srgbClr>
                </a:gs>
              </a:gsLst>
              <a:lin ang="0"/>
            </a:gradFill>
            <a:ln cap="rnd">
              <a:noFill/>
              <a:prstDash val="solid"/>
              <a:round/>
            </a:ln>
          </p:spPr>
        </p:sp>
        <p:sp>
          <p:nvSpPr>
            <p:cNvPr name="TextBox 32" id="32"/>
            <p:cNvSpPr txBox="true"/>
            <p:nvPr/>
          </p:nvSpPr>
          <p:spPr>
            <a:xfrm>
              <a:off x="0" y="-66675"/>
              <a:ext cx="1066152" cy="247701"/>
            </a:xfrm>
            <a:prstGeom prst="rect">
              <a:avLst/>
            </a:prstGeom>
          </p:spPr>
          <p:txBody>
            <a:bodyPr anchor="ctr" rtlCol="false" tIns="0" lIns="0" bIns="0" rIns="0"/>
            <a:lstStyle/>
            <a:p>
              <a:pPr algn="ctr">
                <a:lnSpc>
                  <a:spcPts val="2800"/>
                </a:lnSpc>
              </a:pPr>
              <a:r>
                <a:rPr lang="en-US" b="true" sz="2000">
                  <a:solidFill>
                    <a:srgbClr val="FFFFFF"/>
                  </a:solidFill>
                  <a:latin typeface="Poppins Bold"/>
                  <a:ea typeface="Poppins Bold"/>
                  <a:cs typeface="Poppins Bold"/>
                  <a:sym typeface="Poppins Bold"/>
                </a:rPr>
                <a:t>Hardizi Achraf</a:t>
              </a:r>
            </a:p>
          </p:txBody>
        </p:sp>
      </p:grpSp>
      <p:grpSp>
        <p:nvGrpSpPr>
          <p:cNvPr name="Group 33" id="33"/>
          <p:cNvGrpSpPr>
            <a:grpSpLocks noChangeAspect="true"/>
          </p:cNvGrpSpPr>
          <p:nvPr/>
        </p:nvGrpSpPr>
        <p:grpSpPr>
          <a:xfrm rot="0">
            <a:off x="14905155" y="3793984"/>
            <a:ext cx="3070901" cy="3070901"/>
            <a:chOff x="0" y="0"/>
            <a:chExt cx="14840029" cy="14840029"/>
          </a:xfrm>
        </p:grpSpPr>
        <p:sp>
          <p:nvSpPr>
            <p:cNvPr name="Freeform 34" id="34"/>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1C5739"/>
            </a:solidFill>
          </p:spPr>
        </p:sp>
        <p:sp>
          <p:nvSpPr>
            <p:cNvPr name="Freeform 35" id="35"/>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76670"/>
            </a:solidFill>
          </p:spPr>
        </p:sp>
        <p:sp>
          <p:nvSpPr>
            <p:cNvPr name="Freeform 36" id="36"/>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2"/>
              <a:stretch>
                <a:fillRect l="-39710" t="-4088" r="223" b="-36022"/>
              </a:stretch>
            </a:blipFill>
          </p:spPr>
        </p:sp>
      </p:grpSp>
      <p:grpSp>
        <p:nvGrpSpPr>
          <p:cNvPr name="Group 37" id="37"/>
          <p:cNvGrpSpPr/>
          <p:nvPr/>
        </p:nvGrpSpPr>
        <p:grpSpPr>
          <a:xfrm rot="0">
            <a:off x="4066771" y="7000139"/>
            <a:ext cx="3383997" cy="574582"/>
            <a:chOff x="0" y="0"/>
            <a:chExt cx="1066152" cy="181026"/>
          </a:xfrm>
        </p:grpSpPr>
        <p:sp>
          <p:nvSpPr>
            <p:cNvPr name="Freeform 38" id="38"/>
            <p:cNvSpPr/>
            <p:nvPr/>
          </p:nvSpPr>
          <p:spPr>
            <a:xfrm flipH="false" flipV="false" rot="0">
              <a:off x="0" y="0"/>
              <a:ext cx="1066152" cy="181026"/>
            </a:xfrm>
            <a:custGeom>
              <a:avLst/>
              <a:gdLst/>
              <a:ahLst/>
              <a:cxnLst/>
              <a:rect r="r" b="b" t="t" l="l"/>
              <a:pathLst>
                <a:path h="181026" w="1066152">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true">
              <a:gsLst>
                <a:gs pos="0">
                  <a:srgbClr val="14AF7F">
                    <a:alpha val="100000"/>
                  </a:srgbClr>
                </a:gs>
                <a:gs pos="100000">
                  <a:srgbClr val="0C3D23">
                    <a:alpha val="100000"/>
                  </a:srgbClr>
                </a:gs>
              </a:gsLst>
              <a:lin ang="0"/>
            </a:gradFill>
            <a:ln cap="rnd">
              <a:noFill/>
              <a:prstDash val="solid"/>
              <a:round/>
            </a:ln>
          </p:spPr>
        </p:sp>
        <p:sp>
          <p:nvSpPr>
            <p:cNvPr name="TextBox 39" id="39"/>
            <p:cNvSpPr txBox="true"/>
            <p:nvPr/>
          </p:nvSpPr>
          <p:spPr>
            <a:xfrm>
              <a:off x="0" y="-66675"/>
              <a:ext cx="1066152" cy="247701"/>
            </a:xfrm>
            <a:prstGeom prst="rect">
              <a:avLst/>
            </a:prstGeom>
          </p:spPr>
          <p:txBody>
            <a:bodyPr anchor="ctr" rtlCol="false" tIns="0" lIns="0" bIns="0" rIns="0"/>
            <a:lstStyle/>
            <a:p>
              <a:pPr algn="ctr">
                <a:lnSpc>
                  <a:spcPts val="2800"/>
                </a:lnSpc>
              </a:pPr>
              <a:r>
                <a:rPr lang="en-US" b="true" sz="2000">
                  <a:solidFill>
                    <a:srgbClr val="FFFFFF"/>
                  </a:solidFill>
                  <a:latin typeface="Poppins Bold"/>
                  <a:ea typeface="Poppins Bold"/>
                  <a:cs typeface="Poppins Bold"/>
                  <a:sym typeface="Poppins Bold"/>
                </a:rPr>
                <a:t>Azmi Zakaria</a:t>
              </a:r>
            </a:p>
          </p:txBody>
        </p:sp>
      </p:grpSp>
      <p:grpSp>
        <p:nvGrpSpPr>
          <p:cNvPr name="Group 40" id="40"/>
          <p:cNvGrpSpPr>
            <a:grpSpLocks noChangeAspect="true"/>
          </p:cNvGrpSpPr>
          <p:nvPr/>
        </p:nvGrpSpPr>
        <p:grpSpPr>
          <a:xfrm rot="0">
            <a:off x="4223319" y="3793984"/>
            <a:ext cx="3070901" cy="3070901"/>
            <a:chOff x="0" y="0"/>
            <a:chExt cx="14840029" cy="14840029"/>
          </a:xfrm>
        </p:grpSpPr>
        <p:sp>
          <p:nvSpPr>
            <p:cNvPr name="Freeform 41" id="4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1C5739"/>
            </a:solidFill>
          </p:spPr>
        </p:sp>
        <p:sp>
          <p:nvSpPr>
            <p:cNvPr name="Freeform 42" id="4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true">
              <a:gsLst>
                <a:gs pos="0">
                  <a:srgbClr val="14AF7F">
                    <a:alpha val="100000"/>
                  </a:srgbClr>
                </a:gs>
                <a:gs pos="100000">
                  <a:srgbClr val="0C3D23">
                    <a:alpha val="100000"/>
                  </a:srgbClr>
                </a:gs>
              </a:gsLst>
              <a:lin ang="0"/>
            </a:gradFill>
          </p:spPr>
        </p:sp>
        <p:sp>
          <p:nvSpPr>
            <p:cNvPr name="Freeform 43" id="4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3"/>
              <a:stretch>
                <a:fillRect l="-12305" t="0" r="-4142" b="-55959"/>
              </a:stretch>
            </a:blipFill>
          </p:spPr>
        </p:sp>
      </p:grpSp>
      <p:sp>
        <p:nvSpPr>
          <p:cNvPr name="TextBox 44" id="44"/>
          <p:cNvSpPr txBox="true"/>
          <p:nvPr/>
        </p:nvSpPr>
        <p:spPr>
          <a:xfrm rot="0">
            <a:off x="5221200" y="1038225"/>
            <a:ext cx="7845600" cy="986757"/>
          </a:xfrm>
          <a:prstGeom prst="rect">
            <a:avLst/>
          </a:prstGeom>
        </p:spPr>
        <p:txBody>
          <a:bodyPr anchor="t" rtlCol="false" tIns="0" lIns="0" bIns="0" rIns="0">
            <a:spAutoFit/>
          </a:bodyPr>
          <a:lstStyle/>
          <a:p>
            <a:pPr algn="ctr" marL="0" indent="0" lvl="0">
              <a:lnSpc>
                <a:spcPts val="6929"/>
              </a:lnSpc>
              <a:spcBef>
                <a:spcPct val="0"/>
              </a:spcBef>
            </a:pPr>
            <a:r>
              <a:rPr lang="en-US" b="true" sz="6999" spc="244">
                <a:solidFill>
                  <a:srgbClr val="FFFFFF"/>
                </a:solidFill>
                <a:latin typeface="Poppins Bold"/>
                <a:ea typeface="Poppins Bold"/>
                <a:cs typeface="Poppins Bold"/>
                <a:sym typeface="Poppins Bold"/>
              </a:rPr>
              <a:t>Our Team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6DFDA"/>
        </a:solidFill>
      </p:bgPr>
    </p:bg>
    <p:spTree>
      <p:nvGrpSpPr>
        <p:cNvPr id="1" name=""/>
        <p:cNvGrpSpPr/>
        <p:nvPr/>
      </p:nvGrpSpPr>
      <p:grpSpPr>
        <a:xfrm>
          <a:off x="0" y="0"/>
          <a:ext cx="0" cy="0"/>
          <a:chOff x="0" y="0"/>
          <a:chExt cx="0" cy="0"/>
        </a:xfrm>
      </p:grpSpPr>
      <p:grpSp>
        <p:nvGrpSpPr>
          <p:cNvPr name="Group 2" id="2"/>
          <p:cNvGrpSpPr/>
          <p:nvPr/>
        </p:nvGrpSpPr>
        <p:grpSpPr>
          <a:xfrm rot="0">
            <a:off x="-12521" y="-241740"/>
            <a:ext cx="18300521" cy="11226263"/>
            <a:chOff x="0" y="0"/>
            <a:chExt cx="4494088" cy="2676773"/>
          </a:xfrm>
        </p:grpSpPr>
        <p:sp>
          <p:nvSpPr>
            <p:cNvPr name="Freeform 3" id="3"/>
            <p:cNvSpPr/>
            <p:nvPr/>
          </p:nvSpPr>
          <p:spPr>
            <a:xfrm flipH="false" flipV="false" rot="0">
              <a:off x="-4" y="0"/>
              <a:ext cx="31952627" cy="19601002"/>
            </a:xfrm>
            <a:custGeom>
              <a:avLst/>
              <a:gdLst/>
              <a:ahLst/>
              <a:cxnLst/>
              <a:rect r="r" b="b" t="t" l="l"/>
              <a:pathLst>
                <a:path h="19601002" w="31952627">
                  <a:moveTo>
                    <a:pt x="31952621" y="19600999"/>
                  </a:moveTo>
                  <a:cubicBezTo>
                    <a:pt x="29737553" y="19600999"/>
                    <a:pt x="27935418" y="17744959"/>
                    <a:pt x="27935418" y="15463613"/>
                  </a:cubicBezTo>
                  <a:lnTo>
                    <a:pt x="27935065" y="4137470"/>
                  </a:lnTo>
                  <a:cubicBezTo>
                    <a:pt x="27935065" y="3394402"/>
                    <a:pt x="27348139" y="2789920"/>
                    <a:pt x="26626658" y="2789920"/>
                  </a:cubicBezTo>
                  <a:cubicBezTo>
                    <a:pt x="25905173" y="2789920"/>
                    <a:pt x="25318420" y="3394402"/>
                    <a:pt x="25318331" y="4137386"/>
                  </a:cubicBezTo>
                  <a:lnTo>
                    <a:pt x="25319296" y="4137478"/>
                  </a:lnTo>
                  <a:lnTo>
                    <a:pt x="25319296" y="15463538"/>
                  </a:lnTo>
                  <a:cubicBezTo>
                    <a:pt x="25319296" y="17744968"/>
                    <a:pt x="23517167" y="19601000"/>
                    <a:pt x="21302009" y="19601000"/>
                  </a:cubicBezTo>
                  <a:cubicBezTo>
                    <a:pt x="19086848" y="19601000"/>
                    <a:pt x="17284802" y="17744968"/>
                    <a:pt x="17284802" y="15463538"/>
                  </a:cubicBezTo>
                  <a:lnTo>
                    <a:pt x="17284450" y="4137478"/>
                  </a:lnTo>
                  <a:cubicBezTo>
                    <a:pt x="17284450" y="3394411"/>
                    <a:pt x="16697526" y="2789929"/>
                    <a:pt x="15976125" y="2789929"/>
                  </a:cubicBezTo>
                  <a:cubicBezTo>
                    <a:pt x="15254722" y="2789929"/>
                    <a:pt x="14667799" y="3394411"/>
                    <a:pt x="14667799" y="4137395"/>
                  </a:cubicBezTo>
                  <a:lnTo>
                    <a:pt x="14667799" y="15463631"/>
                  </a:lnTo>
                  <a:cubicBezTo>
                    <a:pt x="14667799" y="17744968"/>
                    <a:pt x="12865670" y="19601000"/>
                    <a:pt x="10650591" y="19601000"/>
                  </a:cubicBezTo>
                  <a:cubicBezTo>
                    <a:pt x="8435513" y="19601000"/>
                    <a:pt x="6633385" y="17744977"/>
                    <a:pt x="6633385" y="15463631"/>
                  </a:cubicBezTo>
                  <a:lnTo>
                    <a:pt x="6633032" y="4137488"/>
                  </a:lnTo>
                  <a:cubicBezTo>
                    <a:pt x="6633032" y="3394421"/>
                    <a:pt x="6046108" y="2789938"/>
                    <a:pt x="5324625" y="2789938"/>
                  </a:cubicBezTo>
                  <a:cubicBezTo>
                    <a:pt x="4603142" y="2789938"/>
                    <a:pt x="4016389" y="3394421"/>
                    <a:pt x="4016299" y="4137404"/>
                  </a:cubicBezTo>
                  <a:lnTo>
                    <a:pt x="4017265" y="4137497"/>
                  </a:lnTo>
                  <a:lnTo>
                    <a:pt x="4017265" y="15463557"/>
                  </a:lnTo>
                  <a:cubicBezTo>
                    <a:pt x="4017265" y="17744985"/>
                    <a:pt x="2215137" y="19601002"/>
                    <a:pt x="0" y="19601002"/>
                  </a:cubicBezTo>
                  <a:lnTo>
                    <a:pt x="0" y="16811107"/>
                  </a:lnTo>
                  <a:cubicBezTo>
                    <a:pt x="721379" y="16811107"/>
                    <a:pt x="1308304" y="16206625"/>
                    <a:pt x="1308385" y="15463641"/>
                  </a:cubicBezTo>
                  <a:lnTo>
                    <a:pt x="1307419" y="15463641"/>
                  </a:lnTo>
                  <a:lnTo>
                    <a:pt x="1307419" y="4137470"/>
                  </a:lnTo>
                  <a:cubicBezTo>
                    <a:pt x="1307445" y="1856041"/>
                    <a:pt x="3109573" y="0"/>
                    <a:pt x="5324652" y="0"/>
                  </a:cubicBezTo>
                  <a:cubicBezTo>
                    <a:pt x="7539731" y="0"/>
                    <a:pt x="9341940" y="1856041"/>
                    <a:pt x="9341940" y="4137470"/>
                  </a:cubicBezTo>
                  <a:lnTo>
                    <a:pt x="9342292" y="15463529"/>
                  </a:lnTo>
                  <a:cubicBezTo>
                    <a:pt x="9342292" y="16206597"/>
                    <a:pt x="9929216" y="16811079"/>
                    <a:pt x="10650618" y="16811079"/>
                  </a:cubicBezTo>
                  <a:cubicBezTo>
                    <a:pt x="11372020" y="16811079"/>
                    <a:pt x="11958944" y="16206597"/>
                    <a:pt x="11958944" y="15463613"/>
                  </a:cubicBezTo>
                  <a:lnTo>
                    <a:pt x="11958944" y="4137386"/>
                  </a:lnTo>
                  <a:cubicBezTo>
                    <a:pt x="11958944" y="1856050"/>
                    <a:pt x="13761073" y="0"/>
                    <a:pt x="15976151" y="0"/>
                  </a:cubicBezTo>
                  <a:cubicBezTo>
                    <a:pt x="18191229" y="0"/>
                    <a:pt x="19993357" y="1856041"/>
                    <a:pt x="19993357" y="4137386"/>
                  </a:cubicBezTo>
                  <a:lnTo>
                    <a:pt x="19993709" y="15463529"/>
                  </a:lnTo>
                  <a:cubicBezTo>
                    <a:pt x="19993709" y="16206597"/>
                    <a:pt x="20580633" y="16811079"/>
                    <a:pt x="21302036" y="16811079"/>
                  </a:cubicBezTo>
                  <a:cubicBezTo>
                    <a:pt x="22023438" y="16811079"/>
                    <a:pt x="22610362" y="16206597"/>
                    <a:pt x="22610444" y="15463613"/>
                  </a:cubicBezTo>
                  <a:lnTo>
                    <a:pt x="22609477" y="15463521"/>
                  </a:lnTo>
                  <a:lnTo>
                    <a:pt x="22609477" y="4137470"/>
                  </a:lnTo>
                  <a:cubicBezTo>
                    <a:pt x="22609477" y="1856041"/>
                    <a:pt x="24411605" y="0"/>
                    <a:pt x="26626686" y="0"/>
                  </a:cubicBezTo>
                  <a:cubicBezTo>
                    <a:pt x="28841760" y="0"/>
                    <a:pt x="30643969" y="1856041"/>
                    <a:pt x="30643969" y="4137470"/>
                  </a:cubicBezTo>
                  <a:lnTo>
                    <a:pt x="30644323" y="15463529"/>
                  </a:lnTo>
                  <a:cubicBezTo>
                    <a:pt x="30644323" y="16206597"/>
                    <a:pt x="31231248" y="16811079"/>
                    <a:pt x="31952627" y="16811079"/>
                  </a:cubicBezTo>
                  <a:lnTo>
                    <a:pt x="31952627" y="19600999"/>
                  </a:lnTo>
                  <a:close/>
                </a:path>
              </a:pathLst>
            </a:custGeom>
            <a:solidFill>
              <a:srgbClr val="FDFBFB"/>
            </a:solidFill>
          </p:spPr>
        </p:sp>
      </p:grpSp>
      <p:grpSp>
        <p:nvGrpSpPr>
          <p:cNvPr name="Group 4" id="4"/>
          <p:cNvGrpSpPr/>
          <p:nvPr/>
        </p:nvGrpSpPr>
        <p:grpSpPr>
          <a:xfrm rot="-5597529">
            <a:off x="5646084" y="-990392"/>
            <a:ext cx="7102734" cy="14121056"/>
            <a:chOff x="0" y="0"/>
            <a:chExt cx="1532405" cy="3046598"/>
          </a:xfrm>
        </p:grpSpPr>
        <p:sp>
          <p:nvSpPr>
            <p:cNvPr name="Freeform 5" id="5"/>
            <p:cNvSpPr/>
            <p:nvPr/>
          </p:nvSpPr>
          <p:spPr>
            <a:xfrm flipH="false" flipV="false" rot="0">
              <a:off x="0" y="-381"/>
              <a:ext cx="1532405" cy="3047233"/>
            </a:xfrm>
            <a:custGeom>
              <a:avLst/>
              <a:gdLst/>
              <a:ahLst/>
              <a:cxnLst/>
              <a:rect r="r" b="b" t="t" l="l"/>
              <a:pathLst>
                <a:path h="3047233" w="1532405">
                  <a:moveTo>
                    <a:pt x="1518181" y="2655819"/>
                  </a:moveTo>
                  <a:lnTo>
                    <a:pt x="1518181" y="1347974"/>
                  </a:lnTo>
                  <a:cubicBezTo>
                    <a:pt x="1518943" y="792746"/>
                    <a:pt x="1519578" y="498475"/>
                    <a:pt x="1519578" y="398018"/>
                  </a:cubicBezTo>
                  <a:cubicBezTo>
                    <a:pt x="1519578" y="327025"/>
                    <a:pt x="1477033" y="267970"/>
                    <a:pt x="1461920" y="208026"/>
                  </a:cubicBezTo>
                  <a:cubicBezTo>
                    <a:pt x="1447569" y="151257"/>
                    <a:pt x="1364892" y="106680"/>
                    <a:pt x="1297328" y="71374"/>
                  </a:cubicBezTo>
                  <a:cubicBezTo>
                    <a:pt x="1219985" y="30734"/>
                    <a:pt x="1153818" y="0"/>
                    <a:pt x="1095398" y="381"/>
                  </a:cubicBezTo>
                  <a:cubicBezTo>
                    <a:pt x="1071434" y="508"/>
                    <a:pt x="847359" y="635"/>
                    <a:pt x="767906" y="762"/>
                  </a:cubicBezTo>
                  <a:cubicBezTo>
                    <a:pt x="480441" y="1270"/>
                    <a:pt x="300101" y="1143"/>
                    <a:pt x="171958" y="762"/>
                  </a:cubicBezTo>
                  <a:cubicBezTo>
                    <a:pt x="156845" y="762"/>
                    <a:pt x="142494" y="762"/>
                    <a:pt x="128905" y="762"/>
                  </a:cubicBezTo>
                  <a:cubicBezTo>
                    <a:pt x="58928" y="508"/>
                    <a:pt x="0" y="13081"/>
                    <a:pt x="0" y="13081"/>
                  </a:cubicBezTo>
                  <a:lnTo>
                    <a:pt x="14097" y="106045"/>
                  </a:lnTo>
                  <a:lnTo>
                    <a:pt x="25400" y="208534"/>
                  </a:lnTo>
                  <a:lnTo>
                    <a:pt x="11303" y="308610"/>
                  </a:lnTo>
                  <a:lnTo>
                    <a:pt x="25400" y="392049"/>
                  </a:lnTo>
                  <a:lnTo>
                    <a:pt x="25400" y="1714229"/>
                  </a:lnTo>
                  <a:cubicBezTo>
                    <a:pt x="24638" y="2269457"/>
                    <a:pt x="24003" y="2549393"/>
                    <a:pt x="24003" y="2649850"/>
                  </a:cubicBezTo>
                  <a:cubicBezTo>
                    <a:pt x="24003" y="2720843"/>
                    <a:pt x="66548" y="2792598"/>
                    <a:pt x="81661" y="2852542"/>
                  </a:cubicBezTo>
                  <a:cubicBezTo>
                    <a:pt x="96012" y="2909311"/>
                    <a:pt x="165989" y="2966588"/>
                    <a:pt x="233553" y="3001894"/>
                  </a:cubicBezTo>
                  <a:cubicBezTo>
                    <a:pt x="311023" y="3042534"/>
                    <a:pt x="389890" y="3035168"/>
                    <a:pt x="448310" y="3034787"/>
                  </a:cubicBezTo>
                  <a:cubicBezTo>
                    <a:pt x="468122" y="3034660"/>
                    <a:pt x="531876" y="3047233"/>
                    <a:pt x="554482" y="3047106"/>
                  </a:cubicBezTo>
                  <a:cubicBezTo>
                    <a:pt x="1161819" y="3046217"/>
                    <a:pt x="1505608" y="3034787"/>
                    <a:pt x="1505608" y="3034787"/>
                  </a:cubicBezTo>
                  <a:lnTo>
                    <a:pt x="1516911" y="2941823"/>
                  </a:lnTo>
                  <a:lnTo>
                    <a:pt x="1518308" y="2839334"/>
                  </a:lnTo>
                  <a:lnTo>
                    <a:pt x="1532405" y="2739258"/>
                  </a:lnTo>
                  <a:lnTo>
                    <a:pt x="1518308" y="2655819"/>
                  </a:lnTo>
                  <a:close/>
                </a:path>
              </a:pathLst>
            </a:custGeom>
            <a:solidFill>
              <a:srgbClr val="159656"/>
            </a:solidFill>
          </p:spPr>
        </p:sp>
      </p:grpSp>
      <p:sp>
        <p:nvSpPr>
          <p:cNvPr name="TextBox 6" id="6"/>
          <p:cNvSpPr txBox="true"/>
          <p:nvPr/>
        </p:nvSpPr>
        <p:spPr>
          <a:xfrm rot="-230044">
            <a:off x="2476757" y="2839132"/>
            <a:ext cx="13315459" cy="3063874"/>
          </a:xfrm>
          <a:prstGeom prst="rect">
            <a:avLst/>
          </a:prstGeom>
        </p:spPr>
        <p:txBody>
          <a:bodyPr anchor="t" rtlCol="false" tIns="0" lIns="0" bIns="0" rIns="0">
            <a:spAutoFit/>
          </a:bodyPr>
          <a:lstStyle/>
          <a:p>
            <a:pPr algn="ctr">
              <a:lnSpc>
                <a:spcPts val="23800"/>
              </a:lnSpc>
              <a:spcBef>
                <a:spcPct val="0"/>
              </a:spcBef>
            </a:pPr>
            <a:r>
              <a:rPr lang="en-US" sz="17000">
                <a:solidFill>
                  <a:srgbClr val="E6DFDA"/>
                </a:solidFill>
                <a:latin typeface="Cubao Narrow"/>
                <a:ea typeface="Cubao Narrow"/>
                <a:cs typeface="Cubao Narrow"/>
                <a:sym typeface="Cubao Narrow"/>
              </a:rPr>
              <a:t>Environmental</a:t>
            </a:r>
          </a:p>
        </p:txBody>
      </p:sp>
      <p:sp>
        <p:nvSpPr>
          <p:cNvPr name="TextBox 7" id="7"/>
          <p:cNvSpPr txBox="true"/>
          <p:nvPr/>
        </p:nvSpPr>
        <p:spPr>
          <a:xfrm rot="-230044">
            <a:off x="2570322" y="4568129"/>
            <a:ext cx="13102988" cy="3063874"/>
          </a:xfrm>
          <a:prstGeom prst="rect">
            <a:avLst/>
          </a:prstGeom>
        </p:spPr>
        <p:txBody>
          <a:bodyPr anchor="t" rtlCol="false" tIns="0" lIns="0" bIns="0" rIns="0">
            <a:spAutoFit/>
          </a:bodyPr>
          <a:lstStyle/>
          <a:p>
            <a:pPr algn="ctr">
              <a:lnSpc>
                <a:spcPts val="23800"/>
              </a:lnSpc>
              <a:spcBef>
                <a:spcPct val="0"/>
              </a:spcBef>
            </a:pPr>
            <a:r>
              <a:rPr lang="en-US" sz="17000">
                <a:solidFill>
                  <a:srgbClr val="E6DFDA"/>
                </a:solidFill>
                <a:latin typeface="Cubao Narrow"/>
                <a:ea typeface="Cubao Narrow"/>
                <a:cs typeface="Cubao Narrow"/>
                <a:sym typeface="Cubao Narrow"/>
              </a:rPr>
              <a:t>sustainability</a:t>
            </a:r>
          </a:p>
        </p:txBody>
      </p:sp>
      <p:sp>
        <p:nvSpPr>
          <p:cNvPr name="Freeform 8" id="8"/>
          <p:cNvSpPr/>
          <p:nvPr/>
        </p:nvSpPr>
        <p:spPr>
          <a:xfrm flipH="true" flipV="false" rot="201640">
            <a:off x="14111582" y="4599445"/>
            <a:ext cx="4677380" cy="4813747"/>
          </a:xfrm>
          <a:custGeom>
            <a:avLst/>
            <a:gdLst/>
            <a:ahLst/>
            <a:cxnLst/>
            <a:rect r="r" b="b" t="t" l="l"/>
            <a:pathLst>
              <a:path h="4813747" w="4677380">
                <a:moveTo>
                  <a:pt x="4677381" y="0"/>
                </a:moveTo>
                <a:lnTo>
                  <a:pt x="0" y="0"/>
                </a:lnTo>
                <a:lnTo>
                  <a:pt x="0" y="4813747"/>
                </a:lnTo>
                <a:lnTo>
                  <a:pt x="4677381" y="4813747"/>
                </a:lnTo>
                <a:lnTo>
                  <a:pt x="4677381" y="0"/>
                </a:lnTo>
                <a:close/>
              </a:path>
            </a:pathLst>
          </a:custGeom>
          <a:blipFill>
            <a:blip r:embed="rId2"/>
            <a:stretch>
              <a:fillRect l="0" t="0" r="0" b="0"/>
            </a:stretch>
          </a:blipFill>
        </p:spPr>
      </p:sp>
      <p:sp>
        <p:nvSpPr>
          <p:cNvPr name="TextBox 9" id="9"/>
          <p:cNvSpPr txBox="true"/>
          <p:nvPr/>
        </p:nvSpPr>
        <p:spPr>
          <a:xfrm rot="-230044">
            <a:off x="2223358" y="2764309"/>
            <a:ext cx="13102988" cy="944880"/>
          </a:xfrm>
          <a:prstGeom prst="rect">
            <a:avLst/>
          </a:prstGeom>
        </p:spPr>
        <p:txBody>
          <a:bodyPr anchor="t" rtlCol="false" tIns="0" lIns="0" bIns="0" rIns="0">
            <a:spAutoFit/>
          </a:bodyPr>
          <a:lstStyle/>
          <a:p>
            <a:pPr algn="ctr">
              <a:lnSpc>
                <a:spcPts val="6719"/>
              </a:lnSpc>
              <a:spcBef>
                <a:spcPct val="0"/>
              </a:spcBef>
            </a:pPr>
            <a:r>
              <a:rPr lang="en-US" sz="4800">
                <a:solidFill>
                  <a:srgbClr val="E6DFDA"/>
                </a:solidFill>
                <a:latin typeface="Rustic Printed"/>
                <a:ea typeface="Rustic Printed"/>
                <a:cs typeface="Rustic Printed"/>
                <a:sym typeface="Rustic Printed"/>
              </a:rPr>
              <a:t>THANKS FOR YOUR ATTENTION</a:t>
            </a:r>
          </a:p>
        </p:txBody>
      </p:sp>
      <p:sp>
        <p:nvSpPr>
          <p:cNvPr name="Freeform 10" id="10"/>
          <p:cNvSpPr/>
          <p:nvPr/>
        </p:nvSpPr>
        <p:spPr>
          <a:xfrm flipH="false" flipV="false" rot="0">
            <a:off x="141573" y="540100"/>
            <a:ext cx="3606112" cy="3606112"/>
          </a:xfrm>
          <a:custGeom>
            <a:avLst/>
            <a:gdLst/>
            <a:ahLst/>
            <a:cxnLst/>
            <a:rect r="r" b="b" t="t" l="l"/>
            <a:pathLst>
              <a:path h="3606112" w="3606112">
                <a:moveTo>
                  <a:pt x="0" y="0"/>
                </a:moveTo>
                <a:lnTo>
                  <a:pt x="3606113" y="0"/>
                </a:lnTo>
                <a:lnTo>
                  <a:pt x="3606113" y="3606112"/>
                </a:lnTo>
                <a:lnTo>
                  <a:pt x="0" y="3606112"/>
                </a:lnTo>
                <a:lnTo>
                  <a:pt x="0" y="0"/>
                </a:lnTo>
                <a:close/>
              </a:path>
            </a:pathLst>
          </a:custGeom>
          <a:blipFill>
            <a:blip r:embed="rId3"/>
            <a:stretch>
              <a:fillRect l="0" t="0" r="0" b="0"/>
            </a:stretch>
          </a:blipFill>
        </p:spPr>
      </p:sp>
      <p:sp>
        <p:nvSpPr>
          <p:cNvPr name="Freeform 11" id="11"/>
          <p:cNvSpPr/>
          <p:nvPr/>
        </p:nvSpPr>
        <p:spPr>
          <a:xfrm flipH="false" flipV="false" rot="1918303">
            <a:off x="14132407" y="-1757314"/>
            <a:ext cx="6253786" cy="3514628"/>
          </a:xfrm>
          <a:custGeom>
            <a:avLst/>
            <a:gdLst/>
            <a:ahLst/>
            <a:cxnLst/>
            <a:rect r="r" b="b" t="t" l="l"/>
            <a:pathLst>
              <a:path h="3514628" w="6253786">
                <a:moveTo>
                  <a:pt x="0" y="0"/>
                </a:moveTo>
                <a:lnTo>
                  <a:pt x="6253786" y="0"/>
                </a:lnTo>
                <a:lnTo>
                  <a:pt x="6253786" y="3514628"/>
                </a:lnTo>
                <a:lnTo>
                  <a:pt x="0" y="3514628"/>
                </a:lnTo>
                <a:lnTo>
                  <a:pt x="0" y="0"/>
                </a:lnTo>
                <a:close/>
              </a:path>
            </a:pathLst>
          </a:custGeom>
          <a:blipFill>
            <a:blip r:embed="rId4"/>
            <a:stretch>
              <a:fillRect l="0" t="0" r="0" b="0"/>
            </a:stretch>
          </a:blipFill>
        </p:spPr>
      </p:sp>
      <p:sp>
        <p:nvSpPr>
          <p:cNvPr name="Freeform 12" id="12"/>
          <p:cNvSpPr/>
          <p:nvPr/>
        </p:nvSpPr>
        <p:spPr>
          <a:xfrm flipH="false" flipV="false" rot="0">
            <a:off x="0" y="7772425"/>
            <a:ext cx="2938318" cy="2971750"/>
          </a:xfrm>
          <a:custGeom>
            <a:avLst/>
            <a:gdLst/>
            <a:ahLst/>
            <a:cxnLst/>
            <a:rect r="r" b="b" t="t" l="l"/>
            <a:pathLst>
              <a:path h="2971750" w="2938318">
                <a:moveTo>
                  <a:pt x="0" y="0"/>
                </a:moveTo>
                <a:lnTo>
                  <a:pt x="2938318" y="0"/>
                </a:lnTo>
                <a:lnTo>
                  <a:pt x="2938318" y="2971750"/>
                </a:lnTo>
                <a:lnTo>
                  <a:pt x="0" y="2971750"/>
                </a:lnTo>
                <a:lnTo>
                  <a:pt x="0" y="0"/>
                </a:lnTo>
                <a:close/>
              </a:path>
            </a:pathLst>
          </a:custGeom>
          <a:blipFill>
            <a:blip r:embed="rId5"/>
            <a:stretch>
              <a:fillRect l="0" t="0" r="0" b="0"/>
            </a:stretch>
          </a:blipFill>
        </p:spPr>
      </p:sp>
      <p:sp>
        <p:nvSpPr>
          <p:cNvPr name="TextBox 13" id="13"/>
          <p:cNvSpPr txBox="true"/>
          <p:nvPr/>
        </p:nvSpPr>
        <p:spPr>
          <a:xfrm rot="-230044">
            <a:off x="2839355" y="6788473"/>
            <a:ext cx="13102988" cy="3063874"/>
          </a:xfrm>
          <a:prstGeom prst="rect">
            <a:avLst/>
          </a:prstGeom>
        </p:spPr>
        <p:txBody>
          <a:bodyPr anchor="t" rtlCol="false" tIns="0" lIns="0" bIns="0" rIns="0">
            <a:spAutoFit/>
          </a:bodyPr>
          <a:lstStyle/>
          <a:p>
            <a:pPr algn="ctr">
              <a:lnSpc>
                <a:spcPts val="23800"/>
              </a:lnSpc>
              <a:spcBef>
                <a:spcPct val="0"/>
              </a:spcBef>
            </a:pPr>
            <a:r>
              <a:rPr lang="en-US" sz="17000">
                <a:solidFill>
                  <a:srgbClr val="E6DFDA"/>
                </a:solidFill>
                <a:latin typeface="Cubao Narrow"/>
                <a:ea typeface="Cubao Narrow"/>
                <a:cs typeface="Cubao Narrow"/>
                <a:sym typeface="Cubao Narrow"/>
              </a:rPr>
              <a:t>0-Hunger</a:t>
            </a:r>
          </a:p>
        </p:txBody>
      </p:sp>
      <p:sp>
        <p:nvSpPr>
          <p:cNvPr name="Freeform 14" id="14"/>
          <p:cNvSpPr/>
          <p:nvPr/>
        </p:nvSpPr>
        <p:spPr>
          <a:xfrm flipH="false" flipV="false" rot="-167632">
            <a:off x="7499176" y="412003"/>
            <a:ext cx="2425562" cy="2194176"/>
          </a:xfrm>
          <a:custGeom>
            <a:avLst/>
            <a:gdLst/>
            <a:ahLst/>
            <a:cxnLst/>
            <a:rect r="r" b="b" t="t" l="l"/>
            <a:pathLst>
              <a:path h="2194176" w="2425562">
                <a:moveTo>
                  <a:pt x="0" y="0"/>
                </a:moveTo>
                <a:lnTo>
                  <a:pt x="2425562" y="0"/>
                </a:lnTo>
                <a:lnTo>
                  <a:pt x="2425562" y="2194175"/>
                </a:lnTo>
                <a:lnTo>
                  <a:pt x="0" y="21941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p:cSld>
    <p:bg>
      <p:bgPr>
        <a:solidFill>
          <a:srgbClr val="E6DFDA"/>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1028700"/>
          <a:ext cx="7315200" cy="4267200"/>
        </p:xfrm>
        <a:graphic>
          <a:graphicData uri="http://schemas.openxmlformats.org/drawingml/2006/table">
            <a:tbl>
              <a:tblPr/>
              <a:tblGrid>
                <a:gridCol w="2438400"/>
                <a:gridCol w="2438400"/>
                <a:gridCol w="2438400"/>
              </a:tblGrid>
              <a:tr h="1028357">
                <a:tc>
                  <a:txBody>
                    <a:bodyPr anchor="t" rtlCol="false"/>
                    <a:lstStyle/>
                    <a:p>
                      <a:pPr algn="ctr">
                        <a:lnSpc>
                          <a:spcPts val="2520"/>
                        </a:lnSpc>
                        <a:defRPr/>
                      </a:pPr>
                      <a:r>
                        <a:rPr lang="en-US" sz="1800">
                          <a:solidFill>
                            <a:srgbClr val="000000"/>
                          </a:solidFill>
                          <a:latin typeface="Montserrat"/>
                          <a:ea typeface="Montserrat"/>
                          <a:cs typeface="Montserrat"/>
                          <a:sym typeface="Montserrat"/>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Montserrat Bold"/>
                          <a:ea typeface="Montserrat Bold"/>
                          <a:cs typeface="Montserrat Bold"/>
                          <a:sym typeface="Montserrat Bold"/>
                        </a:rPr>
                        <a:t>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Montserrat Bold"/>
                          <a:ea typeface="Montserrat Bold"/>
                          <a:cs typeface="Montserrat Bold"/>
                          <a:sym typeface="Montserrat Bold"/>
                        </a:rPr>
                        <a:t>Price (DH)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357">
                <a:tc>
                  <a:txBody>
                    <a:bodyPr anchor="t" rtlCol="false"/>
                    <a:lstStyle/>
                    <a:p>
                      <a:pPr algn="ctr">
                        <a:lnSpc>
                          <a:spcPts val="2520"/>
                        </a:lnSpc>
                        <a:defRPr/>
                      </a:pPr>
                      <a:r>
                        <a:rPr lang="en-US" sz="1800">
                          <a:solidFill>
                            <a:srgbClr val="000000"/>
                          </a:solidFill>
                          <a:latin typeface="Montserrat"/>
                          <a:ea typeface="Montserrat"/>
                          <a:cs typeface="Montserrat"/>
                          <a:sym typeface="Montserrat"/>
                        </a:rPr>
                        <a:t>Book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Montserrat"/>
                          <a:ea typeface="Montserrat"/>
                          <a:cs typeface="Montserrat"/>
                          <a:sym typeface="Montserrat"/>
                        </a:rPr>
                        <a:t>advanture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Montserrat"/>
                          <a:ea typeface="Montserrat"/>
                          <a:cs typeface="Montserrat"/>
                          <a:sym typeface="Montserrat"/>
                        </a:rPr>
                        <a:t>50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05243">
                <a:tc>
                  <a:txBody>
                    <a:bodyPr anchor="t" rtlCol="false"/>
                    <a:lstStyle/>
                    <a:p>
                      <a:pPr algn="ctr">
                        <a:lnSpc>
                          <a:spcPts val="2520"/>
                        </a:lnSpc>
                        <a:defRPr/>
                      </a:pPr>
                      <a:r>
                        <a:rPr lang="en-US" sz="1800">
                          <a:solidFill>
                            <a:srgbClr val="000000"/>
                          </a:solidFill>
                          <a:latin typeface="Montserrat"/>
                          <a:ea typeface="Montserrat"/>
                          <a:cs typeface="Montserrat"/>
                          <a:sym typeface="Montserrat"/>
                        </a:rPr>
                        <a:t>TV</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Montserrat"/>
                          <a:ea typeface="Montserrat"/>
                          <a:cs typeface="Montserrat"/>
                          <a:sym typeface="Montserrat"/>
                        </a:rPr>
                        <a:t>smart tv 50pouce +wifi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Montserrat"/>
                          <a:ea typeface="Montserrat"/>
                          <a:cs typeface="Montserrat"/>
                          <a:sym typeface="Montserrat"/>
                        </a:rPr>
                        <a:t>5000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05243">
                <a:tc>
                  <a:txBody>
                    <a:bodyPr anchor="t" rtlCol="false"/>
                    <a:lstStyle/>
                    <a:p>
                      <a:pPr algn="ctr">
                        <a:lnSpc>
                          <a:spcPts val="2520"/>
                        </a:lnSpc>
                        <a:defRPr/>
                      </a:pPr>
                      <a:r>
                        <a:rPr lang="en-US" sz="1800">
                          <a:solidFill>
                            <a:srgbClr val="000000"/>
                          </a:solidFill>
                          <a:latin typeface="Montserrat"/>
                          <a:ea typeface="Montserrat"/>
                          <a:cs typeface="Montserrat"/>
                          <a:sym typeface="Montserrat"/>
                        </a:rPr>
                        <a:t>Bed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Montserrat"/>
                          <a:ea typeface="Montserrat"/>
                          <a:cs typeface="Montserrat"/>
                          <a:sym typeface="Montserrat"/>
                        </a:rPr>
                        <a:t>Comftorbale Solidaor 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Montserrat"/>
                          <a:ea typeface="Montserrat"/>
                          <a:cs typeface="Montserrat"/>
                          <a:sym typeface="Montserrat"/>
                        </a:rPr>
                        <a:t>3000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3" id="3"/>
          <p:cNvGraphicFramePr>
            <a:graphicFrameLocks noGrp="true"/>
          </p:cNvGraphicFramePr>
          <p:nvPr/>
        </p:nvGraphicFramePr>
        <p:xfrm>
          <a:off x="9433560" y="5601105"/>
          <a:ext cx="7315200" cy="4114800"/>
        </p:xfrm>
        <a:graphic>
          <a:graphicData uri="http://schemas.openxmlformats.org/drawingml/2006/table">
            <a:tbl>
              <a:tblPr/>
              <a:tblGrid>
                <a:gridCol w="2438400"/>
                <a:gridCol w="2438400"/>
                <a:gridCol w="2438400"/>
              </a:tblGrid>
              <a:tr h="1028700">
                <a:tc>
                  <a:txBody>
                    <a:bodyPr anchor="t" rtlCol="false"/>
                    <a:lstStyle/>
                    <a:p>
                      <a:pPr algn="ctr">
                        <a:lnSpc>
                          <a:spcPts val="2520"/>
                        </a:lnSpc>
                        <a:defRPr/>
                      </a:pPr>
                      <a:r>
                        <a:rPr lang="en-US" sz="1800" b="true">
                          <a:solidFill>
                            <a:srgbClr val="FFFFFF"/>
                          </a:solidFill>
                          <a:latin typeface="Montserrat Bold"/>
                          <a:ea typeface="Montserrat Bold"/>
                          <a:cs typeface="Montserrat Bold"/>
                          <a:sym typeface="Montserrat Bold"/>
                        </a:rPr>
                        <a:t>Client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520"/>
                        </a:lnSpc>
                        <a:defRPr/>
                      </a:pPr>
                      <a:r>
                        <a:rPr lang="en-US" sz="1800" b="true">
                          <a:solidFill>
                            <a:srgbClr val="FFFFFF"/>
                          </a:solidFill>
                          <a:latin typeface="Montserrat Bold"/>
                          <a:ea typeface="Montserrat Bold"/>
                          <a:cs typeface="Montserrat Bold"/>
                          <a:sym typeface="Montserrat Bold"/>
                        </a:rPr>
                        <a:t>Phone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520"/>
                        </a:lnSpc>
                        <a:defRPr/>
                      </a:pPr>
                      <a:r>
                        <a:rPr lang="en-US" sz="1800" b="true">
                          <a:solidFill>
                            <a:srgbClr val="FFFFFF"/>
                          </a:solidFill>
                          <a:latin typeface="Montserrat Bold"/>
                          <a:ea typeface="Montserrat Bold"/>
                          <a:cs typeface="Montserrat Bold"/>
                          <a:sym typeface="Montserrat Bold"/>
                        </a:rPr>
                        <a:t>email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1028700">
                <a:tc>
                  <a:txBody>
                    <a:bodyPr anchor="t" rtlCol="false"/>
                    <a:lstStyle/>
                    <a:p>
                      <a:pPr algn="ctr">
                        <a:lnSpc>
                          <a:spcPts val="2520"/>
                        </a:lnSpc>
                        <a:defRPr/>
                      </a:pPr>
                      <a:r>
                        <a:rPr lang="en-US" sz="1800">
                          <a:solidFill>
                            <a:srgbClr val="000000"/>
                          </a:solidFill>
                          <a:latin typeface="Montserrat"/>
                          <a:ea typeface="Montserrat"/>
                          <a:cs typeface="Montserrat"/>
                          <a:sym typeface="Montserrat"/>
                        </a:rPr>
                        <a:t>zakaria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Arimo"/>
                          <a:ea typeface="Arimo"/>
                          <a:cs typeface="Arimo"/>
                          <a:sym typeface="Arimo"/>
                        </a:rPr>
                        <a:t>06666666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239"/>
                        </a:lnSpc>
                        <a:defRPr/>
                      </a:pPr>
                      <a:r>
                        <a:rPr lang="en-US" sz="1599">
                          <a:solidFill>
                            <a:srgbClr val="000000"/>
                          </a:solidFill>
                          <a:latin typeface="Arimo"/>
                          <a:ea typeface="Arimo"/>
                          <a:cs typeface="Arimo"/>
                          <a:sym typeface="Arimo"/>
                        </a:rPr>
                        <a:t>gmail1@gmaim.com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ctr">
                        <a:lnSpc>
                          <a:spcPts val="2520"/>
                        </a:lnSpc>
                        <a:defRPr/>
                      </a:pPr>
                      <a:r>
                        <a:rPr lang="en-US" sz="1800">
                          <a:solidFill>
                            <a:srgbClr val="000000"/>
                          </a:solidFill>
                          <a:latin typeface="Montserrat"/>
                          <a:ea typeface="Montserrat"/>
                          <a:cs typeface="Montserrat"/>
                          <a:sym typeface="Montserrat"/>
                        </a:rPr>
                        <a:t>hamza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Arimo"/>
                          <a:ea typeface="Arimo"/>
                          <a:cs typeface="Arimo"/>
                          <a:sym typeface="Arimo"/>
                        </a:rPr>
                        <a:t>06666666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239"/>
                        </a:lnSpc>
                        <a:defRPr/>
                      </a:pPr>
                      <a:r>
                        <a:rPr lang="en-US" sz="1599">
                          <a:solidFill>
                            <a:srgbClr val="000000"/>
                          </a:solidFill>
                          <a:latin typeface="Arimo"/>
                          <a:ea typeface="Arimo"/>
                          <a:cs typeface="Arimo"/>
                          <a:sym typeface="Arimo"/>
                        </a:rPr>
                        <a:t>gmail2@gmaim.com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ctr">
                        <a:lnSpc>
                          <a:spcPts val="2520"/>
                        </a:lnSpc>
                        <a:defRPr/>
                      </a:pPr>
                      <a:r>
                        <a:rPr lang="en-US" sz="1800">
                          <a:solidFill>
                            <a:srgbClr val="000000"/>
                          </a:solidFill>
                          <a:latin typeface="Montserrat"/>
                          <a:ea typeface="Montserrat"/>
                          <a:cs typeface="Montserrat"/>
                          <a:sym typeface="Montserrat"/>
                        </a:rPr>
                        <a:t>achraf</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Arimo"/>
                          <a:ea typeface="Arimo"/>
                          <a:cs typeface="Arimo"/>
                          <a:sym typeface="Arimo"/>
                        </a:rPr>
                        <a:t>06666666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239"/>
                        </a:lnSpc>
                        <a:defRPr/>
                      </a:pPr>
                      <a:r>
                        <a:rPr lang="en-US" sz="1599">
                          <a:solidFill>
                            <a:srgbClr val="000000"/>
                          </a:solidFill>
                          <a:latin typeface="Arimo"/>
                          <a:ea typeface="Arimo"/>
                          <a:cs typeface="Arimo"/>
                          <a:sym typeface="Arimo"/>
                        </a:rPr>
                        <a:t>gmail3@gmaim.com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DAGe0vIoapA</dc:identifier>
  <dcterms:modified xsi:type="dcterms:W3CDTF">2011-08-01T06:04:30Z</dcterms:modified>
  <cp:revision>1</cp:revision>
  <dc:title>Voice Privacy Presentatoin</dc:title>
</cp:coreProperties>
</file>